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75" r:id="rId3"/>
    <p:sldId id="257" r:id="rId4"/>
    <p:sldId id="277" r:id="rId5"/>
    <p:sldId id="301" r:id="rId6"/>
    <p:sldId id="296" r:id="rId7"/>
    <p:sldId id="297" r:id="rId8"/>
    <p:sldId id="279" r:id="rId9"/>
    <p:sldId id="298" r:id="rId10"/>
    <p:sldId id="299" r:id="rId11"/>
    <p:sldId id="300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295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FF66"/>
    <a:srgbClr val="FACE12"/>
    <a:srgbClr val="FF9966"/>
    <a:srgbClr val="66FF66"/>
    <a:srgbClr val="996633"/>
    <a:srgbClr val="00FFFF"/>
    <a:srgbClr val="FF66FF"/>
    <a:srgbClr val="FF0066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824" y="-37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D91AE6-485A-42E2-91C8-7F2094030F9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41D7E82-686B-4EDA-990C-FB652AFE4D64}">
      <dgm:prSet phldrT="[Text]" custT="1"/>
      <dgm:spPr>
        <a:solidFill>
          <a:srgbClr val="00FFFF">
            <a:alpha val="49804"/>
          </a:srgbClr>
        </a:solidFill>
        <a:ln>
          <a:solidFill>
            <a:srgbClr val="996633"/>
          </a:solidFill>
        </a:ln>
      </dgm:spPr>
      <dgm:t>
        <a:bodyPr/>
        <a:lstStyle/>
        <a:p>
          <a:r>
            <a:rPr lang="sk-SK" sz="2000" b="1" dirty="0" smtClean="0"/>
            <a:t>Neformálne vzdelávanie</a:t>
          </a:r>
        </a:p>
        <a:p>
          <a:r>
            <a:rPr lang="sk-SK" sz="1400" dirty="0" smtClean="0"/>
            <a:t>- tútori (rodičia)</a:t>
          </a:r>
        </a:p>
        <a:p>
          <a:r>
            <a:rPr lang="sk-SK" sz="1400" dirty="0" smtClean="0"/>
            <a:t>- deti predškolského veku nenavštevujúce MŠ</a:t>
          </a:r>
          <a:endParaRPr lang="sk-SK" sz="1400" dirty="0"/>
        </a:p>
      </dgm:t>
    </dgm:pt>
    <dgm:pt modelId="{A3AA6DD0-719E-4B63-A41F-A32A535FDCAE}" type="parTrans" cxnId="{92C9C25C-B282-43DA-8A26-E376D2526546}">
      <dgm:prSet/>
      <dgm:spPr/>
      <dgm:t>
        <a:bodyPr/>
        <a:lstStyle/>
        <a:p>
          <a:endParaRPr lang="sk-SK"/>
        </a:p>
      </dgm:t>
    </dgm:pt>
    <dgm:pt modelId="{01268338-003A-4B6A-9F32-0676DC8D09DB}" type="sibTrans" cxnId="{92C9C25C-B282-43DA-8A26-E376D2526546}">
      <dgm:prSet/>
      <dgm:spPr/>
      <dgm:t>
        <a:bodyPr/>
        <a:lstStyle/>
        <a:p>
          <a:endParaRPr lang="sk-SK"/>
        </a:p>
      </dgm:t>
    </dgm:pt>
    <dgm:pt modelId="{6BED8E8A-E62B-4759-8EA0-DE997B53108D}">
      <dgm:prSet phldrT="[Text]" custT="1"/>
      <dgm:spPr>
        <a:solidFill>
          <a:srgbClr val="FF66FF"/>
        </a:solidFill>
        <a:ln>
          <a:solidFill>
            <a:srgbClr val="996633"/>
          </a:solidFill>
        </a:ln>
      </dgm:spPr>
      <dgm:t>
        <a:bodyPr/>
        <a:lstStyle/>
        <a:p>
          <a:r>
            <a:rPr lang="sk-SK" sz="2000" b="1" dirty="0" smtClean="0"/>
            <a:t>Základné školy </a:t>
          </a:r>
        </a:p>
        <a:p>
          <a:r>
            <a:rPr lang="sk-SK" sz="1600" dirty="0" smtClean="0"/>
            <a:t>- </a:t>
          </a:r>
          <a:r>
            <a:rPr lang="sk-SK" sz="1400" dirty="0" smtClean="0"/>
            <a:t>asistenti učiteľa ZŠ </a:t>
          </a:r>
        </a:p>
        <a:p>
          <a:r>
            <a:rPr lang="sk-SK" sz="1400" dirty="0" smtClean="0"/>
            <a:t>- koordinátori</a:t>
          </a:r>
        </a:p>
        <a:p>
          <a:r>
            <a:rPr lang="sk-SK" sz="1400" dirty="0" smtClean="0"/>
            <a:t>- vedúci záujmových útvarov           </a:t>
          </a:r>
        </a:p>
        <a:p>
          <a:r>
            <a:rPr lang="sk-SK" sz="1400" dirty="0" smtClean="0"/>
            <a:t>- žiaci ZŠ </a:t>
          </a:r>
        </a:p>
        <a:p>
          <a:r>
            <a:rPr lang="sk-SK" sz="1600" dirty="0" smtClean="0"/>
            <a:t>       </a:t>
          </a:r>
          <a:endParaRPr lang="sk-SK" sz="1600" dirty="0"/>
        </a:p>
      </dgm:t>
    </dgm:pt>
    <dgm:pt modelId="{20B42BA5-BD5F-4B90-A3D6-CFCBC4AB76DF}" type="sibTrans" cxnId="{8FAB1ECE-73C5-46FB-A2AB-216DA03494E5}">
      <dgm:prSet/>
      <dgm:spPr/>
      <dgm:t>
        <a:bodyPr/>
        <a:lstStyle/>
        <a:p>
          <a:endParaRPr lang="sk-SK"/>
        </a:p>
      </dgm:t>
    </dgm:pt>
    <dgm:pt modelId="{564AD2C0-FA23-4610-B10E-B7B4ECE482A7}" type="parTrans" cxnId="{8FAB1ECE-73C5-46FB-A2AB-216DA03494E5}">
      <dgm:prSet/>
      <dgm:spPr/>
      <dgm:t>
        <a:bodyPr/>
        <a:lstStyle/>
        <a:p>
          <a:endParaRPr lang="sk-SK"/>
        </a:p>
      </dgm:t>
    </dgm:pt>
    <dgm:pt modelId="{D43E4707-ADD7-4043-BD4F-0CD8407E841A}">
      <dgm:prSet phldrT="[Text]" custT="1"/>
      <dgm:spPr>
        <a:solidFill>
          <a:srgbClr val="66FF66">
            <a:alpha val="73000"/>
          </a:srgbClr>
        </a:solidFill>
        <a:ln>
          <a:solidFill>
            <a:srgbClr val="996633"/>
          </a:solidFill>
        </a:ln>
      </dgm:spPr>
      <dgm:t>
        <a:bodyPr/>
        <a:lstStyle/>
        <a:p>
          <a:endParaRPr lang="sk-SK" sz="2800" dirty="0" smtClean="0"/>
        </a:p>
        <a:p>
          <a:r>
            <a:rPr lang="sk-SK" sz="2400" b="1" dirty="0" smtClean="0"/>
            <a:t>Materské školy</a:t>
          </a:r>
        </a:p>
        <a:p>
          <a:r>
            <a:rPr lang="sk-SK" sz="1600" dirty="0" smtClean="0"/>
            <a:t>- </a:t>
          </a:r>
          <a:r>
            <a:rPr lang="sk-SK" sz="1400" dirty="0" smtClean="0"/>
            <a:t>koordinátori</a:t>
          </a:r>
        </a:p>
        <a:p>
          <a:r>
            <a:rPr lang="sk-SK" sz="1400" dirty="0" smtClean="0"/>
            <a:t>- deti navštevujúce MŠ</a:t>
          </a:r>
        </a:p>
        <a:p>
          <a:endParaRPr lang="sk-SK" sz="1600" dirty="0"/>
        </a:p>
      </dgm:t>
    </dgm:pt>
    <dgm:pt modelId="{3DF2B2B9-879D-4CD3-9B96-6E6696216793}" type="parTrans" cxnId="{288C8204-FDD7-43EB-BEBF-D8F47BDCA103}">
      <dgm:prSet/>
      <dgm:spPr/>
      <dgm:t>
        <a:bodyPr/>
        <a:lstStyle/>
        <a:p>
          <a:endParaRPr lang="sk-SK"/>
        </a:p>
      </dgm:t>
    </dgm:pt>
    <dgm:pt modelId="{8A3F88D2-909C-48DB-972A-977A7CE32F3A}" type="sibTrans" cxnId="{288C8204-FDD7-43EB-BEBF-D8F47BDCA103}">
      <dgm:prSet/>
      <dgm:spPr/>
      <dgm:t>
        <a:bodyPr/>
        <a:lstStyle/>
        <a:p>
          <a:endParaRPr lang="sk-SK"/>
        </a:p>
      </dgm:t>
    </dgm:pt>
    <dgm:pt modelId="{498AA603-B746-40F0-A593-3D0B8D905396}" type="pres">
      <dgm:prSet presAssocID="{02D91AE6-485A-42E2-91C8-7F2094030F94}" presName="compositeShape" presStyleCnt="0">
        <dgm:presLayoutVars>
          <dgm:chMax val="7"/>
          <dgm:dir/>
          <dgm:resizeHandles val="exact"/>
        </dgm:presLayoutVars>
      </dgm:prSet>
      <dgm:spPr/>
    </dgm:pt>
    <dgm:pt modelId="{40C545D8-2CEA-4BE3-9A3A-75A28258695D}" type="pres">
      <dgm:prSet presAssocID="{6BED8E8A-E62B-4759-8EA0-DE997B53108D}" presName="circ1" presStyleLbl="vennNode1" presStyleIdx="0" presStyleCnt="3"/>
      <dgm:spPr/>
      <dgm:t>
        <a:bodyPr/>
        <a:lstStyle/>
        <a:p>
          <a:endParaRPr lang="sk-SK"/>
        </a:p>
      </dgm:t>
    </dgm:pt>
    <dgm:pt modelId="{E4B618CF-DF04-4379-BF0A-9703D0216489}" type="pres">
      <dgm:prSet presAssocID="{6BED8E8A-E62B-4759-8EA0-DE997B5310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ADBCE70-5941-4FD3-BA14-0EFA72CAF981}" type="pres">
      <dgm:prSet presAssocID="{D43E4707-ADD7-4043-BD4F-0CD8407E841A}" presName="circ2" presStyleLbl="vennNode1" presStyleIdx="1" presStyleCnt="3"/>
      <dgm:spPr/>
      <dgm:t>
        <a:bodyPr/>
        <a:lstStyle/>
        <a:p>
          <a:endParaRPr lang="sk-SK"/>
        </a:p>
      </dgm:t>
    </dgm:pt>
    <dgm:pt modelId="{C2053A36-8F1B-47A6-9F7B-772803B08D3F}" type="pres">
      <dgm:prSet presAssocID="{D43E4707-ADD7-4043-BD4F-0CD8407E841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6E0E8F8-E994-4B37-A88D-8F3E5CFDF127}" type="pres">
      <dgm:prSet presAssocID="{B41D7E82-686B-4EDA-990C-FB652AFE4D64}" presName="circ3" presStyleLbl="vennNode1" presStyleIdx="2" presStyleCnt="3"/>
      <dgm:spPr/>
      <dgm:t>
        <a:bodyPr/>
        <a:lstStyle/>
        <a:p>
          <a:endParaRPr lang="sk-SK"/>
        </a:p>
      </dgm:t>
    </dgm:pt>
    <dgm:pt modelId="{1DDE75FA-F149-483C-AFDF-11B86F3413B5}" type="pres">
      <dgm:prSet presAssocID="{B41D7E82-686B-4EDA-990C-FB652AFE4D6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A3A6455A-313F-4EA7-8905-DFE580770D2E}" type="presOf" srcId="{D43E4707-ADD7-4043-BD4F-0CD8407E841A}" destId="{8ADBCE70-5941-4FD3-BA14-0EFA72CAF981}" srcOrd="0" destOrd="0" presId="urn:microsoft.com/office/officeart/2005/8/layout/venn1"/>
    <dgm:cxn modelId="{92C9C25C-B282-43DA-8A26-E376D2526546}" srcId="{02D91AE6-485A-42E2-91C8-7F2094030F94}" destId="{B41D7E82-686B-4EDA-990C-FB652AFE4D64}" srcOrd="2" destOrd="0" parTransId="{A3AA6DD0-719E-4B63-A41F-A32A535FDCAE}" sibTransId="{01268338-003A-4B6A-9F32-0676DC8D09DB}"/>
    <dgm:cxn modelId="{264DC449-5B49-4626-AD0E-999C2B117893}" type="presOf" srcId="{6BED8E8A-E62B-4759-8EA0-DE997B53108D}" destId="{40C545D8-2CEA-4BE3-9A3A-75A28258695D}" srcOrd="0" destOrd="0" presId="urn:microsoft.com/office/officeart/2005/8/layout/venn1"/>
    <dgm:cxn modelId="{BE088239-702F-4798-922B-2E497BB26436}" type="presOf" srcId="{6BED8E8A-E62B-4759-8EA0-DE997B53108D}" destId="{E4B618CF-DF04-4379-BF0A-9703D0216489}" srcOrd="1" destOrd="0" presId="urn:microsoft.com/office/officeart/2005/8/layout/venn1"/>
    <dgm:cxn modelId="{8FAB1ECE-73C5-46FB-A2AB-216DA03494E5}" srcId="{02D91AE6-485A-42E2-91C8-7F2094030F94}" destId="{6BED8E8A-E62B-4759-8EA0-DE997B53108D}" srcOrd="0" destOrd="0" parTransId="{564AD2C0-FA23-4610-B10E-B7B4ECE482A7}" sibTransId="{20B42BA5-BD5F-4B90-A3D6-CFCBC4AB76DF}"/>
    <dgm:cxn modelId="{BE537726-3AAD-404F-BA30-EC6188282F47}" type="presOf" srcId="{02D91AE6-485A-42E2-91C8-7F2094030F94}" destId="{498AA603-B746-40F0-A593-3D0B8D905396}" srcOrd="0" destOrd="0" presId="urn:microsoft.com/office/officeart/2005/8/layout/venn1"/>
    <dgm:cxn modelId="{E3EF26CC-C135-4112-8267-56A29A645804}" type="presOf" srcId="{B41D7E82-686B-4EDA-990C-FB652AFE4D64}" destId="{1DDE75FA-F149-483C-AFDF-11B86F3413B5}" srcOrd="1" destOrd="0" presId="urn:microsoft.com/office/officeart/2005/8/layout/venn1"/>
    <dgm:cxn modelId="{288C8204-FDD7-43EB-BEBF-D8F47BDCA103}" srcId="{02D91AE6-485A-42E2-91C8-7F2094030F94}" destId="{D43E4707-ADD7-4043-BD4F-0CD8407E841A}" srcOrd="1" destOrd="0" parTransId="{3DF2B2B9-879D-4CD3-9B96-6E6696216793}" sibTransId="{8A3F88D2-909C-48DB-972A-977A7CE32F3A}"/>
    <dgm:cxn modelId="{7D4BC433-C655-4078-B367-2C173482727D}" type="presOf" srcId="{B41D7E82-686B-4EDA-990C-FB652AFE4D64}" destId="{96E0E8F8-E994-4B37-A88D-8F3E5CFDF127}" srcOrd="0" destOrd="0" presId="urn:microsoft.com/office/officeart/2005/8/layout/venn1"/>
    <dgm:cxn modelId="{EDDA2BCB-0A26-425E-A0FF-81012AC05B6E}" type="presOf" srcId="{D43E4707-ADD7-4043-BD4F-0CD8407E841A}" destId="{C2053A36-8F1B-47A6-9F7B-772803B08D3F}" srcOrd="1" destOrd="0" presId="urn:microsoft.com/office/officeart/2005/8/layout/venn1"/>
    <dgm:cxn modelId="{44D93A8E-3592-4CAF-98B3-0862720ABCD3}" type="presParOf" srcId="{498AA603-B746-40F0-A593-3D0B8D905396}" destId="{40C545D8-2CEA-4BE3-9A3A-75A28258695D}" srcOrd="0" destOrd="0" presId="urn:microsoft.com/office/officeart/2005/8/layout/venn1"/>
    <dgm:cxn modelId="{CAD53E3F-7C3E-49F6-AFA6-C4E75C4A9C48}" type="presParOf" srcId="{498AA603-B746-40F0-A593-3D0B8D905396}" destId="{E4B618CF-DF04-4379-BF0A-9703D0216489}" srcOrd="1" destOrd="0" presId="urn:microsoft.com/office/officeart/2005/8/layout/venn1"/>
    <dgm:cxn modelId="{62FA2798-475E-40D3-A4CB-4955172D9834}" type="presParOf" srcId="{498AA603-B746-40F0-A593-3D0B8D905396}" destId="{8ADBCE70-5941-4FD3-BA14-0EFA72CAF981}" srcOrd="2" destOrd="0" presId="urn:microsoft.com/office/officeart/2005/8/layout/venn1"/>
    <dgm:cxn modelId="{A8C72F30-39A3-47EC-8685-56962242F6A1}" type="presParOf" srcId="{498AA603-B746-40F0-A593-3D0B8D905396}" destId="{C2053A36-8F1B-47A6-9F7B-772803B08D3F}" srcOrd="3" destOrd="0" presId="urn:microsoft.com/office/officeart/2005/8/layout/venn1"/>
    <dgm:cxn modelId="{AF3758B7-09C0-4072-B39E-558E047AEE21}" type="presParOf" srcId="{498AA603-B746-40F0-A593-3D0B8D905396}" destId="{96E0E8F8-E994-4B37-A88D-8F3E5CFDF127}" srcOrd="4" destOrd="0" presId="urn:microsoft.com/office/officeart/2005/8/layout/venn1"/>
    <dgm:cxn modelId="{BB816348-BC48-441B-99DA-065A9EAC8D90}" type="presParOf" srcId="{498AA603-B746-40F0-A593-3D0B8D905396}" destId="{1DDE75FA-F149-483C-AFDF-11B86F3413B5}" srcOrd="5" destOrd="0" presId="urn:microsoft.com/office/officeart/2005/8/layout/venn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C0BD15-5D1C-4A6F-80E3-F238FCCDFD5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7134CA2-531D-4DFA-B540-3BED098C031B}">
      <dgm:prSet phldrT="[Text]" custT="1"/>
      <dgm:spPr>
        <a:solidFill>
          <a:srgbClr val="FACE12">
            <a:alpha val="49804"/>
          </a:srgbClr>
        </a:solidFill>
        <a:ln>
          <a:solidFill>
            <a:srgbClr val="996633"/>
          </a:solidFill>
        </a:ln>
      </dgm:spPr>
      <dgm:t>
        <a:bodyPr/>
        <a:lstStyle/>
        <a:p>
          <a:r>
            <a:rPr lang="sk-SK" sz="2000" b="1" dirty="0" smtClean="0"/>
            <a:t>Centrá pedagogicko-psychologického poradenstva a prevencie</a:t>
          </a:r>
        </a:p>
        <a:p>
          <a:r>
            <a:rPr lang="sk-SK" sz="1600" b="1" dirty="0" smtClean="0"/>
            <a:t>- </a:t>
          </a:r>
          <a:r>
            <a:rPr lang="sk-SK" sz="1600" b="0" dirty="0" smtClean="0"/>
            <a:t>odborní zamestnanci</a:t>
          </a:r>
        </a:p>
      </dgm:t>
    </dgm:pt>
    <dgm:pt modelId="{4D3868B6-94BE-4ED8-A430-2AAED539BFF9}" type="parTrans" cxnId="{4EEF52E2-0B3A-48D4-B82A-6248D30FFD01}">
      <dgm:prSet/>
      <dgm:spPr/>
      <dgm:t>
        <a:bodyPr/>
        <a:lstStyle/>
        <a:p>
          <a:endParaRPr lang="sk-SK"/>
        </a:p>
      </dgm:t>
    </dgm:pt>
    <dgm:pt modelId="{E7D75F9B-E840-4A96-8D1E-F9053C8BF44F}" type="sibTrans" cxnId="{4EEF52E2-0B3A-48D4-B82A-6248D30FFD01}">
      <dgm:prSet/>
      <dgm:spPr/>
      <dgm:t>
        <a:bodyPr/>
        <a:lstStyle/>
        <a:p>
          <a:endParaRPr lang="sk-SK"/>
        </a:p>
      </dgm:t>
    </dgm:pt>
    <dgm:pt modelId="{4890C5F8-C54F-449C-9A36-8EF716BC1045}" type="pres">
      <dgm:prSet presAssocID="{CAC0BD15-5D1C-4A6F-80E3-F238FCCDFD5C}" presName="compositeShape" presStyleCnt="0">
        <dgm:presLayoutVars>
          <dgm:chMax val="7"/>
          <dgm:dir/>
          <dgm:resizeHandles val="exact"/>
        </dgm:presLayoutVars>
      </dgm:prSet>
      <dgm:spPr/>
    </dgm:pt>
    <dgm:pt modelId="{3148EA36-8E7E-4286-BE1A-FE3B5934BE5C}" type="pres">
      <dgm:prSet presAssocID="{F7134CA2-531D-4DFA-B540-3BED098C031B}" presName="circ1TxSh" presStyleLbl="vennNode1" presStyleIdx="0" presStyleCnt="1" custLinFactNeighborX="10526" custLinFactNeighborY="2856"/>
      <dgm:spPr/>
      <dgm:t>
        <a:bodyPr/>
        <a:lstStyle/>
        <a:p>
          <a:endParaRPr lang="sk-SK"/>
        </a:p>
      </dgm:t>
    </dgm:pt>
  </dgm:ptLst>
  <dgm:cxnLst>
    <dgm:cxn modelId="{984FEE4E-AC7E-4911-ABA4-205743C0A14D}" type="presOf" srcId="{F7134CA2-531D-4DFA-B540-3BED098C031B}" destId="{3148EA36-8E7E-4286-BE1A-FE3B5934BE5C}" srcOrd="0" destOrd="0" presId="urn:microsoft.com/office/officeart/2005/8/layout/venn1"/>
    <dgm:cxn modelId="{4EEF52E2-0B3A-48D4-B82A-6248D30FFD01}" srcId="{CAC0BD15-5D1C-4A6F-80E3-F238FCCDFD5C}" destId="{F7134CA2-531D-4DFA-B540-3BED098C031B}" srcOrd="0" destOrd="0" parTransId="{4D3868B6-94BE-4ED8-A430-2AAED539BFF9}" sibTransId="{E7D75F9B-E840-4A96-8D1E-F9053C8BF44F}"/>
    <dgm:cxn modelId="{477CE6D6-C639-4B17-B4EC-1379F7FCEE5A}" type="presOf" srcId="{CAC0BD15-5D1C-4A6F-80E3-F238FCCDFD5C}" destId="{4890C5F8-C54F-449C-9A36-8EF716BC1045}" srcOrd="0" destOrd="0" presId="urn:microsoft.com/office/officeart/2005/8/layout/venn1"/>
    <dgm:cxn modelId="{24645686-4F26-4898-9013-BE8E8597008A}" type="presParOf" srcId="{4890C5F8-C54F-449C-9A36-8EF716BC1045}" destId="{3148EA36-8E7E-4286-BE1A-FE3B5934BE5C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545D8-2CEA-4BE3-9A3A-75A28258695D}">
      <dsp:nvSpPr>
        <dsp:cNvPr id="0" name=""/>
        <dsp:cNvSpPr/>
      </dsp:nvSpPr>
      <dsp:spPr>
        <a:xfrm>
          <a:off x="1210769" y="137137"/>
          <a:ext cx="2837329" cy="2837329"/>
        </a:xfrm>
        <a:prstGeom prst="ellipse">
          <a:avLst/>
        </a:prstGeom>
        <a:solidFill>
          <a:srgbClr val="FF66FF"/>
        </a:solidFill>
        <a:ln w="25400" cap="flat" cmpd="sng" algn="ctr">
          <a:solidFill>
            <a:srgbClr val="9966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b="1" kern="1200" dirty="0" smtClean="0"/>
            <a:t>Základné školy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/>
            <a:t>- </a:t>
          </a:r>
          <a:r>
            <a:rPr lang="sk-SK" sz="1400" kern="1200" dirty="0" smtClean="0"/>
            <a:t>asistenti učiteľa ZŠ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- koordinátori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- vedúci záujmových útvarov         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- žiaci ZŠ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/>
            <a:t>       </a:t>
          </a:r>
          <a:endParaRPr lang="sk-SK" sz="1600" kern="1200" dirty="0"/>
        </a:p>
      </dsp:txBody>
      <dsp:txXfrm>
        <a:off x="1589079" y="633670"/>
        <a:ext cx="2080708" cy="1276798"/>
      </dsp:txXfrm>
    </dsp:sp>
    <dsp:sp modelId="{8ADBCE70-5941-4FD3-BA14-0EFA72CAF981}">
      <dsp:nvSpPr>
        <dsp:cNvPr id="0" name=""/>
        <dsp:cNvSpPr/>
      </dsp:nvSpPr>
      <dsp:spPr>
        <a:xfrm>
          <a:off x="2234572" y="1910468"/>
          <a:ext cx="2837329" cy="2837329"/>
        </a:xfrm>
        <a:prstGeom prst="ellipse">
          <a:avLst/>
        </a:prstGeom>
        <a:solidFill>
          <a:srgbClr val="66FF66">
            <a:alpha val="73000"/>
          </a:srgbClr>
        </a:solidFill>
        <a:ln w="25400" cap="flat" cmpd="sng" algn="ctr">
          <a:solidFill>
            <a:srgbClr val="9966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/>
            <a:t>Materské školy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/>
            <a:t>- </a:t>
          </a:r>
          <a:r>
            <a:rPr lang="sk-SK" sz="1400" kern="1200" dirty="0" smtClean="0"/>
            <a:t>koordinátori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- deti navštevujúce MŠ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 dirty="0"/>
        </a:p>
      </dsp:txBody>
      <dsp:txXfrm>
        <a:off x="3102322" y="2643445"/>
        <a:ext cx="1702397" cy="1560531"/>
      </dsp:txXfrm>
    </dsp:sp>
    <dsp:sp modelId="{96E0E8F8-E994-4B37-A88D-8F3E5CFDF127}">
      <dsp:nvSpPr>
        <dsp:cNvPr id="0" name=""/>
        <dsp:cNvSpPr/>
      </dsp:nvSpPr>
      <dsp:spPr>
        <a:xfrm>
          <a:off x="186965" y="1910468"/>
          <a:ext cx="2837329" cy="2837329"/>
        </a:xfrm>
        <a:prstGeom prst="ellipse">
          <a:avLst/>
        </a:prstGeom>
        <a:solidFill>
          <a:srgbClr val="00FFFF">
            <a:alpha val="49804"/>
          </a:srgbClr>
        </a:solidFill>
        <a:ln w="25400" cap="flat" cmpd="sng" algn="ctr">
          <a:solidFill>
            <a:srgbClr val="9966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b="1" kern="1200" dirty="0" smtClean="0"/>
            <a:t>Neformálne vzdelávanie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- tútori (rodičia)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kern="1200" dirty="0" smtClean="0"/>
            <a:t>- deti predškolského veku nenavštevujúce MŠ</a:t>
          </a:r>
          <a:endParaRPr lang="sk-SK" sz="1400" kern="1200" dirty="0"/>
        </a:p>
      </dsp:txBody>
      <dsp:txXfrm>
        <a:off x="454147" y="2643445"/>
        <a:ext cx="1702397" cy="1560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8EA36-8E7E-4286-BE1A-FE3B5934BE5C}">
      <dsp:nvSpPr>
        <dsp:cNvPr id="0" name=""/>
        <dsp:cNvSpPr/>
      </dsp:nvSpPr>
      <dsp:spPr>
        <a:xfrm>
          <a:off x="576055" y="0"/>
          <a:ext cx="2736304" cy="2736304"/>
        </a:xfrm>
        <a:prstGeom prst="ellipse">
          <a:avLst/>
        </a:prstGeom>
        <a:solidFill>
          <a:srgbClr val="FACE12">
            <a:alpha val="49804"/>
          </a:srgbClr>
        </a:solidFill>
        <a:ln w="25400" cap="flat" cmpd="sng" algn="ctr">
          <a:solidFill>
            <a:srgbClr val="9966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b="1" kern="1200" dirty="0" smtClean="0"/>
            <a:t>Centrá pedagogicko-psychologického poradenstva a prevencie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 smtClean="0"/>
            <a:t>- </a:t>
          </a:r>
          <a:r>
            <a:rPr lang="sk-SK" sz="1600" b="0" kern="1200" dirty="0" smtClean="0"/>
            <a:t>odborní zamestnanci</a:t>
          </a:r>
        </a:p>
      </dsp:txBody>
      <dsp:txXfrm>
        <a:off x="976777" y="400722"/>
        <a:ext cx="1934860" cy="1934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8513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42927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50038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93596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13366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6011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17252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40640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17983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34639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73755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1019-BF54-466D-BD99-596D87DB1FE7}" type="datetimeFigureOut">
              <a:rPr lang="sk-SK" smtClean="0"/>
              <a:pPr/>
              <a:t>14.11.2016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61982-35EA-4EDB-ABFC-73EEE5442F1C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1604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11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15" Type="http://schemas.microsoft.com/office/2007/relationships/diagramDrawing" Target="../diagrams/drawing2.xml"/><Relationship Id="rId10" Type="http://schemas.openxmlformats.org/officeDocument/2006/relationships/image" Target="../media/image1.jpeg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lokTextu 10"/>
          <p:cNvSpPr txBox="1"/>
          <p:nvPr/>
        </p:nvSpPr>
        <p:spPr>
          <a:xfrm>
            <a:off x="1040565" y="2732727"/>
            <a:ext cx="6824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600" b="1" dirty="0">
                <a:solidFill>
                  <a:schemeClr val="accent4">
                    <a:lumMod val="50000"/>
                  </a:schemeClr>
                </a:solidFill>
              </a:rPr>
              <a:t>ŠKOLA OTVORENÁ VŠETKÝM </a:t>
            </a:r>
            <a:r>
              <a:rPr lang="sk-SK" sz="3600" b="1" dirty="0" smtClean="0">
                <a:solidFill>
                  <a:schemeClr val="accent4">
                    <a:lumMod val="50000"/>
                  </a:schemeClr>
                </a:solidFill>
              </a:rPr>
              <a:t>(ŠOV)</a:t>
            </a:r>
            <a:endParaRPr lang="sk-SK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Podnadpis 2"/>
          <p:cNvSpPr txBox="1">
            <a:spLocks/>
          </p:cNvSpPr>
          <p:nvPr/>
        </p:nvSpPr>
        <p:spPr>
          <a:xfrm>
            <a:off x="1442840" y="3933056"/>
            <a:ext cx="6400800" cy="23042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sz="2400" b="1" dirty="0" smtClean="0">
                <a:solidFill>
                  <a:srgbClr val="FF5050"/>
                </a:solidFill>
              </a:rPr>
              <a:t>Trvanie projektu: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05</a:t>
            </a:r>
            <a:r>
              <a:rPr lang="sk-SK" sz="2000" b="1" dirty="0" smtClean="0">
                <a:solidFill>
                  <a:schemeClr val="accent4">
                    <a:lumMod val="50000"/>
                  </a:schemeClr>
                </a:solidFill>
              </a:rPr>
              <a:t>.10.2016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- 30. 9. 2019  </a:t>
            </a:r>
          </a:p>
          <a:p>
            <a:pPr marL="0" indent="0" algn="ctr">
              <a:buNone/>
            </a:pPr>
            <a:r>
              <a:rPr lang="sk-SK" sz="1600" b="1" dirty="0" smtClean="0">
                <a:solidFill>
                  <a:srgbClr val="FF5050"/>
                </a:solidFill>
              </a:rPr>
              <a:t>(2,5 školského roka)</a:t>
            </a:r>
          </a:p>
          <a:p>
            <a:pPr marL="0" indent="0" algn="ctr">
              <a:buNone/>
            </a:pPr>
            <a:r>
              <a:rPr lang="sk-SK" sz="2000" b="1" dirty="0" smtClean="0">
                <a:solidFill>
                  <a:srgbClr val="FF5050"/>
                </a:solidFill>
              </a:rPr>
              <a:t>Celková alokácia: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29 882 756,00 Eur</a:t>
            </a:r>
          </a:p>
          <a:p>
            <a:pPr marL="0" indent="0" algn="ctr">
              <a:buNone/>
            </a:pPr>
            <a:r>
              <a:rPr lang="sk-SK" sz="2000" b="1" dirty="0" smtClean="0">
                <a:solidFill>
                  <a:srgbClr val="FF5050"/>
                </a:solidFill>
              </a:rPr>
              <a:t>Zapojených: </a:t>
            </a:r>
            <a:r>
              <a:rPr lang="sk-SK" sz="2000" b="1" dirty="0">
                <a:solidFill>
                  <a:schemeClr val="accent4">
                    <a:lumMod val="50000"/>
                  </a:schemeClr>
                </a:solidFill>
              </a:rPr>
              <a:t>130 ZŠ a 50 MŠ</a:t>
            </a:r>
          </a:p>
          <a:p>
            <a:pPr marL="0" indent="0" algn="ctr">
              <a:buNone/>
            </a:pPr>
            <a:endParaRPr lang="sk-SK" sz="1600" dirty="0" smtClean="0"/>
          </a:p>
        </p:txBody>
      </p:sp>
      <p:sp>
        <p:nvSpPr>
          <p:cNvPr id="12" name="BlokTextu 11"/>
          <p:cNvSpPr txBox="1"/>
          <p:nvPr/>
        </p:nvSpPr>
        <p:spPr>
          <a:xfrm>
            <a:off x="1487098" y="2031231"/>
            <a:ext cx="5931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F5050"/>
                </a:solidFill>
              </a:rPr>
              <a:t>Prijímateľ: Metodicko-pedagogické centrum</a:t>
            </a:r>
            <a:endParaRPr lang="sk-SK" sz="2400" b="1" dirty="0">
              <a:solidFill>
                <a:srgbClr val="FF5050"/>
              </a:solidFill>
            </a:endParaRPr>
          </a:p>
        </p:txBody>
      </p:sp>
      <p:grpSp>
        <p:nvGrpSpPr>
          <p:cNvPr id="21" name="Group 12"/>
          <p:cNvGrpSpPr>
            <a:grpSpLocks/>
          </p:cNvGrpSpPr>
          <p:nvPr/>
        </p:nvGrpSpPr>
        <p:grpSpPr bwMode="auto">
          <a:xfrm>
            <a:off x="611560" y="261806"/>
            <a:ext cx="8064896" cy="1439001"/>
            <a:chOff x="1036" y="412"/>
            <a:chExt cx="9960" cy="2001"/>
          </a:xfrm>
        </p:grpSpPr>
        <p:pic>
          <p:nvPicPr>
            <p:cNvPr id="22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7578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683568" y="1527756"/>
            <a:ext cx="82089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2: Implementácia modelu inkluzívneho vzdelávania v prostredí </a:t>
            </a:r>
            <a:r>
              <a:rPr lang="sk-SK" sz="2000" b="1" dirty="0" smtClean="0">
                <a:solidFill>
                  <a:srgbClr val="FF5050"/>
                </a:solidFill>
              </a:rPr>
              <a:t> ZŠ</a:t>
            </a:r>
            <a:endParaRPr lang="sk-SK" sz="2000" b="1" dirty="0">
              <a:solidFill>
                <a:srgbClr val="FF5050"/>
              </a:solidFill>
            </a:endParaRPr>
          </a:p>
          <a:p>
            <a:pPr algn="ctr"/>
            <a:endParaRPr lang="sk-SK" b="1" dirty="0">
              <a:solidFill>
                <a:srgbClr val="FF9966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884427" y="2254220"/>
            <a:ext cx="7368551" cy="4339650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2950" lvl="1" indent="-285750">
              <a:buFont typeface="Wingdings" pitchFamily="2" charset="2"/>
              <a:buChar char="ü"/>
            </a:pPr>
            <a:r>
              <a:rPr lang="sk-SK" sz="1400" dirty="0"/>
              <a:t>Kľúčovanie  </a:t>
            </a:r>
            <a:r>
              <a:rPr lang="sk-SK" sz="1400" dirty="0" smtClean="0"/>
              <a:t>pozície PA  </a:t>
            </a:r>
            <a:r>
              <a:rPr lang="sk-SK" sz="1400" dirty="0"/>
              <a:t>na základných školách</a:t>
            </a:r>
            <a:r>
              <a:rPr lang="sk-SK" sz="1400" dirty="0" smtClean="0"/>
              <a:t>:</a:t>
            </a:r>
          </a:p>
          <a:p>
            <a:pPr lvl="1"/>
            <a:r>
              <a:rPr lang="sk-SK" sz="1400" dirty="0" smtClean="0"/>
              <a:t>Škola </a:t>
            </a:r>
            <a:r>
              <a:rPr lang="sk-SK" sz="1400" dirty="0"/>
              <a:t>do 180 žiakov – 1 úväzok pedagogického asistenta (PA);</a:t>
            </a:r>
          </a:p>
          <a:p>
            <a:pPr lvl="1"/>
            <a:r>
              <a:rPr lang="sk-SK" sz="1400" dirty="0"/>
              <a:t>181 – 400 žiakov – 2 úväzky PA;</a:t>
            </a:r>
          </a:p>
          <a:p>
            <a:pPr lvl="1"/>
            <a:r>
              <a:rPr lang="sk-SK" sz="1400" dirty="0"/>
              <a:t>401 – 700 žiakov – 3 úväzky PA;</a:t>
            </a:r>
          </a:p>
          <a:p>
            <a:pPr lvl="1"/>
            <a:r>
              <a:rPr lang="sk-SK" sz="1400" dirty="0"/>
              <a:t>701 – 1000 žiakov – 4 úväzky PA;</a:t>
            </a:r>
          </a:p>
          <a:p>
            <a:pPr lvl="1"/>
            <a:r>
              <a:rPr lang="sk-SK" sz="1400" dirty="0"/>
              <a:t>Nad 1000 žiakov – 5 úväzkov PA</a:t>
            </a:r>
            <a:r>
              <a:rPr lang="sk-SK" sz="1400" dirty="0" smtClean="0"/>
              <a:t>;</a:t>
            </a:r>
            <a:endParaRPr lang="sk-SK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/>
              <a:t>Priama intervencia odborných zamestnancov v prostredí ZŠ, supervízia, diagnostika, depistáž, činnosť mimo prostredia ZŠ – segregované </a:t>
            </a:r>
            <a:r>
              <a:rPr lang="sk-SK" sz="1600" dirty="0" smtClean="0"/>
              <a:t>osady, MŠ , supervízia pri neformálnom vzdelávaní;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/>
              <a:t>Spolupráca s rodinou žiaka/dieťaťa - osvetová </a:t>
            </a:r>
            <a:r>
              <a:rPr lang="sk-SK" sz="1600" dirty="0"/>
              <a:t>činnosť OZ a </a:t>
            </a:r>
            <a:r>
              <a:rPr lang="sk-SK" sz="1600" dirty="0" smtClean="0"/>
              <a:t>PA - zlepšenie </a:t>
            </a:r>
            <a:r>
              <a:rPr lang="sk-SK" sz="1600" dirty="0"/>
              <a:t>komunikácie, spolupráce a informovanosti rodičov detí zo SZP (MRK) o potrebách ich detí v nadväznosti na ciele edukácie v </a:t>
            </a:r>
            <a:r>
              <a:rPr lang="sk-SK" sz="1600" dirty="0" smtClean="0"/>
              <a:t>ZŠ, min. 1 x mesačne ;</a:t>
            </a:r>
            <a:endParaRPr lang="sk-SK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/>
              <a:t>Inštruktáž </a:t>
            </a:r>
            <a:r>
              <a:rPr lang="sk-SK" sz="1600" dirty="0" smtClean="0"/>
              <a:t>( 2dňová)pre </a:t>
            </a:r>
            <a:r>
              <a:rPr lang="sk-SK" sz="1600" dirty="0"/>
              <a:t>pedagogických zamestnancov a odborných zamestnancov ZŠ </a:t>
            </a:r>
            <a:r>
              <a:rPr lang="sk-SK" sz="1600" dirty="0" smtClean="0"/>
              <a:t>– pre tímy podporujúce inkluzívne vzdelávanie ( </a:t>
            </a:r>
            <a:r>
              <a:rPr lang="sk-SK" sz="1600" dirty="0"/>
              <a:t>riaditeľ ZŠ, odborní zamestnanci, pedagogickí asistenti </a:t>
            </a:r>
            <a:r>
              <a:rPr lang="sk-SK" sz="1600" dirty="0" smtClean="0"/>
              <a:t>, vedúci </a:t>
            </a:r>
            <a:r>
              <a:rPr lang="sk-SK" sz="1600" dirty="0"/>
              <a:t>MZ a výchovný </a:t>
            </a:r>
            <a:r>
              <a:rPr lang="sk-SK" sz="1600" dirty="0" smtClean="0"/>
              <a:t>poradca); </a:t>
            </a:r>
            <a:endParaRPr lang="sk-SK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/>
              <a:t>Jeden </a:t>
            </a:r>
            <a:r>
              <a:rPr lang="sk-SK" sz="1600" dirty="0"/>
              <a:t>aktualizačný program kontinuálneho vzdelávania zameraný na inkluzívne vzdelávanie a spoluprácu PZ a </a:t>
            </a:r>
            <a:r>
              <a:rPr lang="sk-SK" sz="1600" dirty="0" smtClean="0"/>
              <a:t>OZ ( rozsah 50 hod.).</a:t>
            </a:r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600" dirty="0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52049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683568" y="1527756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2: Implementácia modelu inkluzívneho vzdelávania v prostredí </a:t>
            </a:r>
            <a:r>
              <a:rPr lang="sk-SK" sz="2000" b="1" dirty="0" smtClean="0">
                <a:solidFill>
                  <a:srgbClr val="FF5050"/>
                </a:solidFill>
              </a:rPr>
              <a:t> ZŠ</a:t>
            </a:r>
            <a:endParaRPr lang="sk-SK" b="1" dirty="0">
              <a:solidFill>
                <a:srgbClr val="FF9966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875855" y="1937650"/>
            <a:ext cx="7368551" cy="4770537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ZŠ sa zaviaže: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 smtClean="0"/>
              <a:t>vytvoriť </a:t>
            </a:r>
            <a:r>
              <a:rPr lang="sk-SK" sz="1600" dirty="0"/>
              <a:t>pracovné podmienky pre pedagogických asistentov  a odborných zamestnancov, podľa stanovených kľúčov, platených v rámci NP na dobu určitú – od 9.1.2017 do </a:t>
            </a:r>
            <a:r>
              <a:rPr lang="sk-SK" sz="1600" dirty="0" smtClean="0"/>
              <a:t>31.8.2019,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 smtClean="0"/>
              <a:t>implementovať </a:t>
            </a:r>
            <a:r>
              <a:rPr lang="sk-SK" sz="1600" dirty="0"/>
              <a:t>do praxe pedagogický model inkluzívneho vzdelávania na ZŠ a </a:t>
            </a:r>
            <a:r>
              <a:rPr lang="sk-SK" sz="1600" dirty="0" smtClean="0"/>
              <a:t>CVS; </a:t>
            </a:r>
            <a:r>
              <a:rPr lang="sk-SK" sz="1600" dirty="0"/>
              <a:t>MPC bude každej zapojenej základnej škole do NP hradiť výdavky na odborný personál implementácie inkluzívneho vzdelávania na ZŠ (zväčša riaditeľ školy) a vedúcich záujmových </a:t>
            </a:r>
            <a:r>
              <a:rPr lang="sk-SK" sz="1600" dirty="0" smtClean="0"/>
              <a:t>útvarov</a:t>
            </a:r>
            <a:r>
              <a:rPr lang="sk-SK" sz="1600" dirty="0"/>
              <a:t>,</a:t>
            </a:r>
            <a:endParaRPr lang="sk-SK" sz="1600" dirty="0" smtClean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 smtClean="0"/>
              <a:t>že </a:t>
            </a:r>
            <a:r>
              <a:rPr lang="sk-SK" sz="1600" dirty="0"/>
              <a:t>zabezpečí, aby pedagogickí a odborní zamestnanci absolvovali inštruktáž k práci v inkluzívnych </a:t>
            </a:r>
            <a:r>
              <a:rPr lang="sk-SK" sz="1600" dirty="0" smtClean="0"/>
              <a:t>tímoch</a:t>
            </a:r>
            <a:r>
              <a:rPr lang="sk-SK" sz="1600" dirty="0"/>
              <a:t>,</a:t>
            </a:r>
            <a:endParaRPr lang="sk-SK" sz="1600" dirty="0" smtClean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 smtClean="0"/>
              <a:t>v</a:t>
            </a:r>
            <a:r>
              <a:rPr lang="sk-SK" sz="1600" dirty="0"/>
              <a:t> súlade s platnou legislatívou SR umožniť pedagogickým zamestnancom účasť na vzdelávaní v </a:t>
            </a:r>
            <a:r>
              <a:rPr lang="sk-SK" sz="1600" dirty="0" smtClean="0"/>
              <a:t>programe </a:t>
            </a:r>
            <a:r>
              <a:rPr lang="sk-SK" sz="1600" dirty="0"/>
              <a:t>kontinuálneho vzdelávania v rámci </a:t>
            </a:r>
            <a:r>
              <a:rPr lang="sk-SK" sz="1600" dirty="0" smtClean="0"/>
              <a:t>NP ( zahrnuté do </a:t>
            </a:r>
            <a:r>
              <a:rPr lang="sk-SK" sz="1600" dirty="0"/>
              <a:t>ročného plánu kontinuálneho vzdelávania</a:t>
            </a:r>
            <a:r>
              <a:rPr lang="sk-SK" sz="1600" dirty="0" smtClean="0"/>
              <a:t>),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 smtClean="0"/>
              <a:t>vykazovať </a:t>
            </a:r>
            <a:r>
              <a:rPr lang="sk-SK" sz="1600" dirty="0"/>
              <a:t>v rámci štvrťročného štatistického výkazu o práci školy (Škol MŠ SR 1-04) pedagogických asistentov a odborných zamestnancov hradených v rámci NP;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dirty="0" smtClean="0"/>
              <a:t>vytvoriť </a:t>
            </a:r>
            <a:r>
              <a:rPr lang="sk-SK" sz="1600" dirty="0"/>
              <a:t>podľa svojich možností podmienky na neformálne vzdelávanie (najmä priestorové</a:t>
            </a:r>
            <a:r>
              <a:rPr lang="sk-SK" sz="1600" dirty="0" smtClean="0"/>
              <a:t>),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 smtClean="0"/>
              <a:t>zverejňovať </a:t>
            </a:r>
            <a:r>
              <a:rPr lang="sk-SK" sz="1600" dirty="0"/>
              <a:t>príklady najlepšej praxe a svoje skúsenosti na web stránkach vytvorených v rámci tejto aktivity resp. na web stránke MPC</a:t>
            </a:r>
            <a:r>
              <a:rPr lang="sk-SK" sz="1600" dirty="0" smtClean="0"/>
              <a:t>;</a:t>
            </a:r>
            <a:endParaRPr lang="sk-SK" sz="1600" dirty="0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75512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683568" y="1527756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</a:t>
            </a:r>
            <a:r>
              <a:rPr lang="sk-SK" sz="2000" b="1" dirty="0" smtClean="0">
                <a:solidFill>
                  <a:srgbClr val="FF5050"/>
                </a:solidFill>
              </a:rPr>
              <a:t>2</a:t>
            </a:r>
            <a:r>
              <a:rPr lang="sk-SK" sz="2000" b="1" dirty="0">
                <a:solidFill>
                  <a:srgbClr val="FF5050"/>
                </a:solidFill>
              </a:rPr>
              <a:t>: Implementácia modelu inkluzívneho vzdelávania v prostredí </a:t>
            </a:r>
            <a:r>
              <a:rPr lang="sk-SK" sz="2000" b="1" dirty="0" smtClean="0">
                <a:solidFill>
                  <a:srgbClr val="FF5050"/>
                </a:solidFill>
              </a:rPr>
              <a:t> ZŠ</a:t>
            </a:r>
            <a:endParaRPr lang="sk-SK" b="1" dirty="0">
              <a:solidFill>
                <a:srgbClr val="FF9966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884427" y="3068960"/>
            <a:ext cx="7576005" cy="1477328"/>
          </a:xfrm>
          <a:prstGeom prst="rect">
            <a:avLst/>
          </a:prstGeom>
          <a:noFill/>
          <a:ln cmpd="sng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sk-SK" b="1" dirty="0">
                <a:solidFill>
                  <a:srgbClr val="FF0000"/>
                </a:solidFill>
              </a:rPr>
              <a:t>Školy prijímajúce pomoc na zavádzanie inklúzie budú mať súčasne povinnosť respektíve podmienku finančnej pomoci aktívne sa zasadzovať o desegregáciu. V prípade identifikácie najvypuklejších prejavov segregácie – oddelené vchody, jedálne, toalety pre rómske a nerómske deti po uplynutí lehoty na nápravu bude dôsledkom pozastavenie refundácie mzdy </a:t>
            </a:r>
            <a:r>
              <a:rPr lang="sk-SK" b="1" dirty="0" smtClean="0">
                <a:solidFill>
                  <a:srgbClr val="FF0000"/>
                </a:solidFill>
              </a:rPr>
              <a:t>PA a OZ.</a:t>
            </a:r>
            <a:endParaRPr lang="sk-SK" b="1" dirty="0">
              <a:solidFill>
                <a:srgbClr val="FF0000"/>
              </a:solidFill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4327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683568" y="1527756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2: Implementácia modelu inkluzívneho vzdelávania v prostredí </a:t>
            </a:r>
            <a:r>
              <a:rPr lang="sk-SK" sz="2000" b="1" dirty="0" smtClean="0">
                <a:solidFill>
                  <a:srgbClr val="FF5050"/>
                </a:solidFill>
              </a:rPr>
              <a:t> ZŠ</a:t>
            </a:r>
            <a:endParaRPr lang="sk-SK" b="1" dirty="0">
              <a:solidFill>
                <a:srgbClr val="FF9966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83568" y="1937650"/>
            <a:ext cx="7704855" cy="4770537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Úloha CPPPaP v navrhovanom systéme inkluzívnej podpory detí a žiakov: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b="1" dirty="0"/>
              <a:t>Cieľom </a:t>
            </a:r>
            <a:r>
              <a:rPr lang="sk-SK" sz="1600" b="1" dirty="0" smtClean="0"/>
              <a:t> </a:t>
            </a:r>
            <a:r>
              <a:rPr lang="sk-SK" sz="1600" b="1" dirty="0"/>
              <a:t>v tejto podaktivite </a:t>
            </a:r>
            <a:r>
              <a:rPr lang="sk-SK" sz="1600" dirty="0"/>
              <a:t>je prostredníctvom  CPPPaP zabezpečiť intenzívnu a plošnú supervíziu realizácie depistáží a nastavenia stimulačných programov tak v prostredí MŠ ako aj pri neformálnom vzdelávaní. Posilnenie personálnych kapacít odborných zamestnancov </a:t>
            </a:r>
            <a:r>
              <a:rPr lang="sk-SK" sz="1600" dirty="0" smtClean="0"/>
              <a:t>pri </a:t>
            </a:r>
            <a:r>
              <a:rPr lang="sk-SK" sz="1600" dirty="0"/>
              <a:t>odstraňovaní možných príčin zaostávania a stimulačných aktivitách prináša potrebu supervízie ich intervencií zo strany CPPPaP. </a:t>
            </a:r>
            <a:endParaRPr lang="sk-SK" sz="16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b="1" dirty="0" smtClean="0"/>
              <a:t>Činnosti OZ</a:t>
            </a:r>
            <a:r>
              <a:rPr lang="sk-SK" sz="1600" dirty="0" smtClean="0"/>
              <a:t>: vykonáva </a:t>
            </a:r>
            <a:r>
              <a:rPr lang="sk-SK" sz="1600" dirty="0"/>
              <a:t>odborný a metodický dohľad (supervíziu) činnosti </a:t>
            </a:r>
            <a:r>
              <a:rPr lang="sk-SK" sz="1600" dirty="0" smtClean="0"/>
              <a:t>; poskytuje  </a:t>
            </a:r>
            <a:r>
              <a:rPr lang="sk-SK" sz="1600" dirty="0"/>
              <a:t>psychologické  poradenstvo  a  konzultácie  pedagogickým  a odborným zamestnancom  </a:t>
            </a:r>
            <a:r>
              <a:rPr lang="sk-SK" sz="1600" dirty="0" smtClean="0"/>
              <a:t>škôl, vykonáva </a:t>
            </a:r>
            <a:r>
              <a:rPr lang="sk-SK" sz="1600" dirty="0"/>
              <a:t>odborné činnosti v rámci supervízie orientačnej  psychologickej diagnostiky, individuálneho,  skupinového  alebo  hromadného  psychologického  poradenstva, </a:t>
            </a:r>
            <a:r>
              <a:rPr lang="sk-SK" sz="1600" dirty="0" smtClean="0"/>
              <a:t>poskytuje </a:t>
            </a:r>
            <a:r>
              <a:rPr lang="sk-SK" sz="1600" dirty="0"/>
              <a:t>poradenstvo a konzultácie  v procese  výchovy a vzdelávania deťom inkluzívnemu tímu </a:t>
            </a:r>
            <a:r>
              <a:rPr lang="sk-SK" sz="1600" dirty="0" smtClean="0"/>
              <a:t>ZŠ, </a:t>
            </a:r>
            <a:r>
              <a:rPr lang="sk-SK" sz="1600" dirty="0"/>
              <a:t>pedagogickým zamestnancom </a:t>
            </a:r>
            <a:r>
              <a:rPr lang="sk-SK" sz="1600" dirty="0" smtClean="0"/>
              <a:t>MŠ </a:t>
            </a:r>
            <a:r>
              <a:rPr lang="sk-SK" sz="1600" dirty="0"/>
              <a:t>v územnej pôsobnosti svojho </a:t>
            </a:r>
            <a:r>
              <a:rPr lang="sk-SK" sz="1600" dirty="0" smtClean="0"/>
              <a:t>CPPPaP, poskytuje </a:t>
            </a:r>
            <a:r>
              <a:rPr lang="sk-SK" sz="1600" dirty="0"/>
              <a:t>súčinnosť pri realizácii adaptačného vzdelávania odborných zamestnancov zapojených </a:t>
            </a:r>
            <a:r>
              <a:rPr lang="sk-SK" sz="1600" dirty="0" smtClean="0"/>
              <a:t>ZŠ, poskytuje </a:t>
            </a:r>
            <a:r>
              <a:rPr lang="sk-SK" sz="1600" dirty="0"/>
              <a:t>supervíziu pri depistážnych screeningových vyšetreniach detí predškolského veku a  následne odporúča k stimulácii identifikované oslabené oblasti dieťaťa, </a:t>
            </a:r>
            <a:r>
              <a:rPr lang="sk-SK" sz="1600" dirty="0" smtClean="0"/>
              <a:t>poskytuje </a:t>
            </a:r>
            <a:r>
              <a:rPr lang="sk-SK" sz="1600" dirty="0"/>
              <a:t>supervíziu odborným zamestnancom ZŠ pri identifikácii možných príčin zaostávania žiakov a nastavení vhodných akceleračných </a:t>
            </a:r>
            <a:r>
              <a:rPr lang="sk-SK" sz="1600" dirty="0" smtClean="0"/>
              <a:t>nástrojov, aktívne </a:t>
            </a:r>
            <a:r>
              <a:rPr lang="sk-SK" sz="1600" dirty="0"/>
              <a:t>spolupracuje s odbornými zamestnancami ZŠ pri príprave podkladov potrebných  k diagnostike žiaka ZŠ. </a:t>
            </a:r>
            <a:endParaRPr lang="sk-SK" sz="1600" b="1" dirty="0" smtClean="0">
              <a:solidFill>
                <a:srgbClr val="FF0000"/>
              </a:solidFill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99268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395536" y="15277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</a:t>
            </a:r>
            <a:r>
              <a:rPr lang="sk-SK" sz="2000" b="1" dirty="0" smtClean="0">
                <a:solidFill>
                  <a:srgbClr val="FF5050"/>
                </a:solidFill>
              </a:rPr>
              <a:t>3: Zvyšovanie kompetencií pedagogických a odborných zamestnancov</a:t>
            </a:r>
            <a:endParaRPr lang="sk-SK" b="1" dirty="0">
              <a:solidFill>
                <a:srgbClr val="FF9966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11561" y="2204864"/>
            <a:ext cx="7920878" cy="4031873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Cieľom aktivity je: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 smtClean="0"/>
              <a:t>zvýšenie </a:t>
            </a:r>
            <a:r>
              <a:rPr lang="sk-SK" sz="1600" dirty="0"/>
              <a:t>profesijných kompetencií pedagogických a odborných zamestnancov v oblasti inkluzívneho </a:t>
            </a:r>
            <a:r>
              <a:rPr lang="sk-SK" sz="1600" dirty="0" smtClean="0"/>
              <a:t>vzdelávania.</a:t>
            </a:r>
            <a:endParaRPr lang="sk-SK" sz="16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b="1" dirty="0"/>
              <a:t>Cieľovou skupinou aktivity </a:t>
            </a:r>
            <a:r>
              <a:rPr lang="sk-SK" sz="1600" dirty="0"/>
              <a:t>sú pedagogickí zamestnanci MŠ a ZŠ (vrátane pedagogických asistentov) a odborní zamestnanci zapojených ZŠ a zároveň ostatní PZ a OZ škôl, ktoré nie sú zapojené do projektu, ak riaditeľ školy potvrdí, že pracujú s deťmi/žiakmi z </a:t>
            </a:r>
            <a:r>
              <a:rPr lang="sk-SK" sz="1600" dirty="0" smtClean="0"/>
              <a:t>MRK.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sk-SK" sz="16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u="sng" dirty="0" smtClean="0"/>
              <a:t>Realizácia vzdelávania </a:t>
            </a:r>
            <a:r>
              <a:rPr lang="sk-SK" sz="1600" dirty="0" smtClean="0"/>
              <a:t>v novovytvorenom aktualizačnom vzdelávacom programe KV </a:t>
            </a:r>
            <a:r>
              <a:rPr lang="sk-SK" sz="1600" b="1" dirty="0"/>
              <a:t>„Spolupráca PZ a OZ v systéme inkluzívnej podpory detí a žiakov</a:t>
            </a:r>
            <a:r>
              <a:rPr lang="sk-SK" sz="1600" b="1" dirty="0" smtClean="0"/>
              <a:t>“. </a:t>
            </a:r>
            <a:r>
              <a:rPr lang="sk-SK" sz="1600" dirty="0" smtClean="0"/>
              <a:t>(časová dotácia 50 hod.)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u="sng" dirty="0" smtClean="0"/>
              <a:t>Realizácia </a:t>
            </a:r>
            <a:r>
              <a:rPr lang="sk-SK" sz="1600" u="sng" dirty="0"/>
              <a:t>inštruktáže </a:t>
            </a:r>
            <a:r>
              <a:rPr lang="sk-SK" sz="1600" dirty="0"/>
              <a:t>pre tímy podporujúce inkluzívne vzdelávanie </a:t>
            </a:r>
            <a:r>
              <a:rPr lang="sk-SK" sz="1600" dirty="0" smtClean="0"/>
              <a:t> s cieľom zabezpečenia </a:t>
            </a:r>
            <a:r>
              <a:rPr lang="sk-SK" sz="1600" dirty="0"/>
              <a:t>jednotných postupov pri implementácii aktivít národného projektu </a:t>
            </a:r>
            <a:r>
              <a:rPr lang="sk-SK" sz="1600" dirty="0" smtClean="0"/>
              <a:t> a vytvorenie </a:t>
            </a:r>
            <a:r>
              <a:rPr lang="sk-SK" sz="1600" dirty="0"/>
              <a:t>platformy komunikácie medzi PZ a </a:t>
            </a:r>
            <a:r>
              <a:rPr lang="sk-SK" sz="1600" dirty="0" smtClean="0"/>
              <a:t>OZ ( časová dotácia  - 2 dňové inštruktáže v zapojených školách, ktoré poskytnú svoje priestorové kapacity).</a:t>
            </a:r>
            <a:endParaRPr lang="sk-SK" sz="1600" dirty="0"/>
          </a:p>
          <a:p>
            <a:pPr marL="285750" indent="-285750" algn="just">
              <a:buFont typeface="Arial" pitchFamily="34" charset="0"/>
              <a:buChar char="•"/>
            </a:pPr>
            <a:endParaRPr lang="sk-SK" sz="1600" dirty="0"/>
          </a:p>
          <a:p>
            <a:pPr algn="just"/>
            <a:endParaRPr lang="sk-SK" sz="1600" b="1" dirty="0" smtClean="0">
              <a:solidFill>
                <a:srgbClr val="FF0000"/>
              </a:solidFill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70118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395536" y="1527756"/>
            <a:ext cx="86409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</a:t>
            </a:r>
            <a:r>
              <a:rPr lang="sk-SK" sz="2000" b="1" dirty="0" smtClean="0">
                <a:solidFill>
                  <a:srgbClr val="FF5050"/>
                </a:solidFill>
              </a:rPr>
              <a:t>4: </a:t>
            </a:r>
            <a:r>
              <a:rPr lang="sk-SK" b="1" dirty="0">
                <a:solidFill>
                  <a:srgbClr val="FF5050"/>
                </a:solidFill>
              </a:rPr>
              <a:t>Didaktická a materiálna podpora projektových aktivít, webové stránky, evalvácia a konferencie 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611561" y="2420888"/>
            <a:ext cx="7920878" cy="3785652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Cieľom aktivity je: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dirty="0"/>
              <a:t>materiálne podporiť vo forme didaktických a kompenzačných pomôcok (didaktických balíčkov) aktivity projektu v MŠ a  ZŠ a prácu v neformálnom </a:t>
            </a:r>
            <a:r>
              <a:rPr lang="sk-SK" sz="1600" dirty="0" smtClean="0"/>
              <a:t>vzdelávaní:</a:t>
            </a:r>
          </a:p>
          <a:p>
            <a:pPr algn="just"/>
            <a:r>
              <a:rPr lang="sk-SK" sz="1600" dirty="0"/>
              <a:t> </a:t>
            </a:r>
            <a:r>
              <a:rPr lang="sk-SK" sz="1600" dirty="0" smtClean="0"/>
              <a:t>     </a:t>
            </a:r>
            <a:r>
              <a:rPr lang="sk-SK" sz="1600" i="1" dirty="0" smtClean="0"/>
              <a:t>hodnota DB pre MŠ: </a:t>
            </a:r>
            <a:r>
              <a:rPr lang="sk-SK" sz="1600" i="1" dirty="0"/>
              <a:t>do 6000,- EUR</a:t>
            </a:r>
            <a:endParaRPr lang="sk-SK" sz="1600" i="1" dirty="0" smtClean="0"/>
          </a:p>
          <a:p>
            <a:pPr algn="just"/>
            <a:r>
              <a:rPr lang="sk-SK" sz="1600" i="1" dirty="0"/>
              <a:t> </a:t>
            </a:r>
            <a:r>
              <a:rPr lang="sk-SK" sz="1600" i="1" dirty="0" smtClean="0"/>
              <a:t>     hodnota DB pre ZŠ: </a:t>
            </a:r>
            <a:r>
              <a:rPr lang="sk-SK" sz="1600" i="1" dirty="0"/>
              <a:t>do 6000,- </a:t>
            </a:r>
            <a:r>
              <a:rPr lang="sk-SK" sz="1600" i="1" dirty="0" smtClean="0"/>
              <a:t>EUR</a:t>
            </a:r>
          </a:p>
          <a:p>
            <a:pPr algn="just"/>
            <a:r>
              <a:rPr lang="sk-SK" sz="1600" i="1" dirty="0"/>
              <a:t> </a:t>
            </a:r>
            <a:r>
              <a:rPr lang="sk-SK" sz="1600" i="1" dirty="0" smtClean="0"/>
              <a:t>     hodnota DB pre neformálne vzdelávanie: </a:t>
            </a:r>
            <a:r>
              <a:rPr lang="sk-SK" sz="1600" i="1" dirty="0"/>
              <a:t>do </a:t>
            </a:r>
            <a:r>
              <a:rPr lang="sk-SK" sz="1600" i="1" dirty="0" smtClean="0"/>
              <a:t>2000</a:t>
            </a:r>
            <a:r>
              <a:rPr lang="sk-SK" sz="1600" i="1" dirty="0"/>
              <a:t>,- </a:t>
            </a:r>
            <a:r>
              <a:rPr lang="sk-SK" sz="1600" i="1" dirty="0" smtClean="0"/>
              <a:t>EUR</a:t>
            </a:r>
          </a:p>
          <a:p>
            <a:pPr algn="just"/>
            <a:r>
              <a:rPr lang="sk-SK" sz="1600" dirty="0" smtClean="0"/>
              <a:t>MŠ a ZŠ  </a:t>
            </a:r>
            <a:r>
              <a:rPr lang="sk-SK" sz="1600" dirty="0"/>
              <a:t>sa zaviaže poistiť majetok, ktorý získa v rámci národného projektu </a:t>
            </a:r>
            <a:r>
              <a:rPr lang="sk-SK" sz="1600" dirty="0" smtClean="0"/>
              <a:t>,</a:t>
            </a:r>
            <a:endParaRPr lang="sk-SK" sz="1600" i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dirty="0"/>
              <a:t>evalvácia aktivít národného projektu v oblasti miery napĺňania indexov inkluzivity, pripravenosti školy k inkluzívnemu vzdelávaniu, plneniu projektových aktivít a dosahovaniu merateľných </a:t>
            </a:r>
            <a:r>
              <a:rPr lang="sk-SK" sz="1600" dirty="0" smtClean="0"/>
              <a:t>ukazovateľov,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dirty="0" smtClean="0"/>
              <a:t>prostredníctvom odborných konferencií  </a:t>
            </a:r>
            <a:r>
              <a:rPr lang="sk-SK" sz="1600" dirty="0"/>
              <a:t>informovanosť o priebehu a výstupoch NP, prezentácia a informovanie zapojených expertov a </a:t>
            </a:r>
            <a:r>
              <a:rPr lang="sk-SK" sz="1600" dirty="0" smtClean="0"/>
              <a:t>škôl (</a:t>
            </a:r>
            <a:r>
              <a:rPr lang="sk-SK" sz="1600" i="1" dirty="0" smtClean="0"/>
              <a:t>spolu 4 v období </a:t>
            </a:r>
            <a:r>
              <a:rPr lang="sk-SK" sz="1600" i="1" dirty="0"/>
              <a:t>03/18 – 04/18</a:t>
            </a:r>
            <a:r>
              <a:rPr lang="sk-SK" sz="1600" dirty="0"/>
              <a:t>  </a:t>
            </a:r>
            <a:r>
              <a:rPr lang="sk-SK" sz="1600" dirty="0" smtClean="0"/>
              <a:t>a </a:t>
            </a:r>
            <a:r>
              <a:rPr lang="sk-SK" sz="1600" i="1" dirty="0"/>
              <a:t>4/19 – </a:t>
            </a:r>
            <a:r>
              <a:rPr lang="sk-SK" sz="1600" i="1" dirty="0" smtClean="0"/>
              <a:t>09/19)</a:t>
            </a:r>
            <a:endParaRPr lang="sk-SK" sz="16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dirty="0" smtClean="0"/>
              <a:t>prostredníctvom web sídla zabezpečenie </a:t>
            </a:r>
            <a:r>
              <a:rPr lang="sk-SK" sz="1600" dirty="0"/>
              <a:t>komunikácie, informovanosti a publicity </a:t>
            </a:r>
            <a:r>
              <a:rPr lang="sk-SK" sz="1600" dirty="0" smtClean="0"/>
              <a:t>NP, vytvorenie </a:t>
            </a:r>
            <a:r>
              <a:rPr lang="sk-SK" sz="1600" dirty="0"/>
              <a:t>podporného nástroje pre riadenie a monitorovanie projektových </a:t>
            </a:r>
            <a:r>
              <a:rPr lang="sk-SK" sz="1600" dirty="0" smtClean="0"/>
              <a:t>aktivít.</a:t>
            </a:r>
            <a:endParaRPr lang="sk-SK" sz="1600" b="1" dirty="0" smtClean="0">
              <a:solidFill>
                <a:srgbClr val="FF0000"/>
              </a:solidFill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65765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395536" y="15277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5050"/>
                </a:solidFill>
              </a:rPr>
              <a:t>Kvalifikačné predpoklady PZ a OZ</a:t>
            </a:r>
            <a:endParaRPr lang="sk-SK" b="1" dirty="0">
              <a:solidFill>
                <a:srgbClr val="FF505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11561" y="2132856"/>
            <a:ext cx="7920878" cy="4278094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Uzatváranie pracovných pomerov: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sk-SK" sz="1600" dirty="0" smtClean="0"/>
              <a:t>Musí </a:t>
            </a:r>
            <a:r>
              <a:rPr lang="sk-SK" sz="1600" dirty="0"/>
              <a:t>ísť o novovytvorené pracovné miesto. Overovanie novovytvoreného pracovného miesta bude uskutočnené na základe stavu v školskom roku v ktorom projekt začal s prihliadnutím na pozície financované na základe poskytnutých normatívnych resp. nenormatívnych finančných prostriedkov </a:t>
            </a:r>
            <a:r>
              <a:rPr lang="sk-SK" sz="1600" dirty="0" smtClean="0"/>
              <a:t>štátneho;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sk-SK" sz="1600" dirty="0" smtClean="0"/>
          </a:p>
          <a:p>
            <a:pPr marL="285750" indent="-285750" hangingPunct="0">
              <a:buFont typeface="Arial" pitchFamily="34" charset="0"/>
              <a:buChar char="•"/>
            </a:pPr>
            <a:r>
              <a:rPr lang="sk-SK" sz="1600" dirty="0"/>
              <a:t>Zamestnávateľ je povinný informovať o voľných pracovných miestach pedagogických zamestnancov a odborných zamestnancov: </a:t>
            </a:r>
          </a:p>
          <a:p>
            <a:pPr hangingPunct="0"/>
            <a:r>
              <a:rPr lang="sk-SK" sz="1600" dirty="0" smtClean="0"/>
              <a:t>a)zverejnením </a:t>
            </a:r>
            <a:r>
              <a:rPr lang="sk-SK" sz="1600" dirty="0"/>
              <a:t>informácie o voľnom pracovnom mieste na svojom webovom sídle, ak má webové sídlo, </a:t>
            </a:r>
          </a:p>
          <a:p>
            <a:pPr hangingPunct="0"/>
            <a:r>
              <a:rPr lang="sk-SK" sz="1600" dirty="0" smtClean="0"/>
              <a:t>b)zverejnením </a:t>
            </a:r>
            <a:r>
              <a:rPr lang="sk-SK" sz="1600" dirty="0"/>
              <a:t>informácie o voľnom pracovnom mieste na webovom sídle  zriaďovateľa, ak má zriaďovateľ webové sídlo, </a:t>
            </a:r>
          </a:p>
          <a:p>
            <a:pPr hangingPunct="0"/>
            <a:r>
              <a:rPr lang="sk-SK" sz="1600" dirty="0" smtClean="0"/>
              <a:t>c)odoslaním </a:t>
            </a:r>
            <a:r>
              <a:rPr lang="sk-SK" sz="1600" dirty="0"/>
              <a:t>informácie o voľnom pracovnom mieste príslušnému orgánu miestnej  štátnej správy v školstve na účely zverejnenia na jeho webovom sídle </a:t>
            </a:r>
            <a:r>
              <a:rPr lang="sk-SK" sz="1600" b="1" dirty="0"/>
              <a:t>a zároveň zverejní na webovom sídle </a:t>
            </a:r>
            <a:r>
              <a:rPr lang="sk-SK" sz="1600" b="1" dirty="0" err="1"/>
              <a:t>MŠVVaŠ</a:t>
            </a:r>
            <a:r>
              <a:rPr lang="sk-SK" sz="1600" b="1" dirty="0"/>
              <a:t> SR v sekcii voľné pracovné miesto.</a:t>
            </a:r>
            <a:endParaRPr lang="sk-SK" sz="1600" dirty="0"/>
          </a:p>
          <a:p>
            <a:pPr marL="285750" indent="-285750" algn="just">
              <a:buFont typeface="Arial" pitchFamily="34" charset="0"/>
              <a:buChar char="•"/>
            </a:pPr>
            <a:endParaRPr lang="sk-SK" sz="16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sk-SK" sz="1600" b="1" dirty="0" smtClean="0">
              <a:solidFill>
                <a:srgbClr val="FF0000"/>
              </a:solidFill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99284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395536" y="15277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5050"/>
                </a:solidFill>
              </a:rPr>
              <a:t>Kvalifikačné predpoklady PZ a OZ</a:t>
            </a:r>
            <a:endParaRPr lang="sk-SK" b="1" dirty="0">
              <a:solidFill>
                <a:srgbClr val="FF505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587688" y="2132856"/>
            <a:ext cx="7920878" cy="4031873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Pedagogický asistent: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1600" b="1" dirty="0"/>
              <a:t>Úplné stredné odborné vzdelanie</a:t>
            </a:r>
            <a:r>
              <a:rPr lang="sk-SK" sz="1600" b="1" i="1" dirty="0"/>
              <a:t> </a:t>
            </a:r>
            <a:endParaRPr lang="sk-SK" sz="1600" b="1" dirty="0"/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odbore vzdelávania zameraného na učiteľstvo a vychovávateľstvo, </a:t>
            </a:r>
          </a:p>
          <a:p>
            <a:pPr lvl="0"/>
            <a:r>
              <a:rPr lang="sk-SK" sz="1600" dirty="0" smtClean="0"/>
              <a:t>- úplné </a:t>
            </a:r>
            <a:r>
              <a:rPr lang="sk-SK" sz="1600" dirty="0"/>
              <a:t>stredné vzdelanie a doplnenie pedagogickej spôsobilosti, </a:t>
            </a:r>
          </a:p>
          <a:p>
            <a:pPr lvl="0"/>
            <a:r>
              <a:rPr lang="sk-SK" sz="1600" dirty="0" smtClean="0"/>
              <a:t>- úplné </a:t>
            </a:r>
            <a:r>
              <a:rPr lang="sk-SK" sz="1600" dirty="0"/>
              <a:t>stredné vzdelanie a špecializačné kvalifikačné štúdium asistentov učiteľa v metodicko-pedagogickom centre skončené do 31. augusta 2010 alebo vzdelávanie umožnené v rámci prechodného ustanovenia </a:t>
            </a:r>
            <a:r>
              <a:rPr lang="sk-SK" sz="1600" dirty="0" err="1"/>
              <a:t>Z.z</a:t>
            </a:r>
            <a:r>
              <a:rPr lang="sk-SK" sz="1600" dirty="0"/>
              <a:t>. 317/2009 § 61a ods. 8 do 31.12.2016</a:t>
            </a:r>
            <a:r>
              <a:rPr lang="sk-SK" sz="1600" dirty="0" smtClean="0"/>
              <a:t>.</a:t>
            </a:r>
          </a:p>
          <a:p>
            <a:pPr marL="285750" indent="-285750" hangingPunct="0">
              <a:buFont typeface="Arial" pitchFamily="34" charset="0"/>
              <a:buChar char="•"/>
            </a:pPr>
            <a:r>
              <a:rPr lang="sk-SK" sz="1600" b="1" dirty="0" smtClean="0"/>
              <a:t>Vysokoškolské </a:t>
            </a:r>
            <a:r>
              <a:rPr lang="sk-SK" sz="1600" b="1" dirty="0"/>
              <a:t>vzdelanie prvého stupňa 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programe v študijnom odbore predškolská a elementárna pedagogika,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programe v študijnom odbore učiteľstvo akademických predmetov, učiteľstvo, </a:t>
            </a:r>
            <a:r>
              <a:rPr lang="sk-SK" sz="1600" dirty="0" smtClean="0"/>
              <a:t> profesijných </a:t>
            </a:r>
            <a:r>
              <a:rPr lang="sk-SK" sz="1600" dirty="0"/>
              <a:t>predmetov a učiteľstvo umelecko-výchovných a výchovných predmetov,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programe v študijnom odbore pedagogika,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programe špeciálna pedagogika učiteľský, vychovávateľský alebo neučiteľský smer,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programe zameranom na vychovávateľstvo,</a:t>
            </a:r>
          </a:p>
          <a:p>
            <a:pPr lvl="0"/>
            <a:r>
              <a:rPr lang="sk-SK" sz="1600" dirty="0"/>
              <a:t>v neučiteľských študijných programoch a doplnenie pedagogickej spôsobilosti</a:t>
            </a:r>
            <a:r>
              <a:rPr lang="sk-SK" sz="1600" dirty="0" smtClean="0"/>
              <a:t>.</a:t>
            </a:r>
            <a:endParaRPr lang="sk-SK" sz="1600" b="1" dirty="0" smtClean="0">
              <a:solidFill>
                <a:srgbClr val="FF0000"/>
              </a:solidFill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71009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395536" y="15277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5050"/>
                </a:solidFill>
              </a:rPr>
              <a:t>Kvalifikačné predpoklady PZ a OZ</a:t>
            </a:r>
            <a:endParaRPr lang="sk-SK" b="1" dirty="0">
              <a:solidFill>
                <a:srgbClr val="FF505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11560" y="2492896"/>
            <a:ext cx="7920878" cy="3293209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Sociálny pedagóg:</a:t>
            </a:r>
          </a:p>
          <a:p>
            <a:endParaRPr lang="sk-SK" sz="16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/>
              <a:t>Kvalifikačné predpoklady a náplň práce v súlade s Vyhláškou  MŠ SR  č. 437/2009 </a:t>
            </a:r>
            <a:r>
              <a:rPr lang="sk-SK" sz="1600" dirty="0" err="1"/>
              <a:t>Z.z</a:t>
            </a:r>
            <a:r>
              <a:rPr lang="sk-SK" sz="1600" dirty="0"/>
              <a:t>.,  ktorou sa ustanovujú kvalifikačné   predpoklady a osobitné kvalifikačné požiadavky pre jednotlivé kategórie  pedagogických  zamestnancov a odborných </a:t>
            </a:r>
            <a:r>
              <a:rPr lang="sk-SK" sz="1600" dirty="0" smtClean="0"/>
              <a:t>zamestnancov</a:t>
            </a:r>
          </a:p>
          <a:p>
            <a:pPr marL="285750" indent="-285750">
              <a:buFont typeface="Arial" pitchFamily="34" charset="0"/>
              <a:buChar char="•"/>
            </a:pPr>
            <a:endParaRPr lang="sk-SK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b="1" i="1" dirty="0"/>
              <a:t>Vysokoškolské vzdelanie druhého stupňa </a:t>
            </a:r>
            <a:endParaRPr lang="sk-SK" sz="1600" b="1" dirty="0"/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sociálna pedagogika, 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sociálna práca, 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pedagogika v študijnom programe zameranom na sociálnu pedagogiku, 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pedagogika a splnenie osobitnej kvalifikačnej požiadavky</a:t>
            </a:r>
          </a:p>
          <a:p>
            <a:r>
              <a:rPr lang="sk-SK" sz="1600" dirty="0"/>
              <a:t> </a:t>
            </a:r>
            <a:r>
              <a:rPr lang="sk-SK" sz="1600" b="1" dirty="0"/>
              <a:t>- najmenej desať rokov </a:t>
            </a:r>
            <a:r>
              <a:rPr lang="sk-SK" sz="1600" dirty="0"/>
              <a:t>odbornej činnosti v oblasti prevencie, intervencie a poradenstva.</a:t>
            </a:r>
          </a:p>
          <a:p>
            <a:r>
              <a:rPr lang="sk-SK" sz="1600" dirty="0" smtClean="0"/>
              <a:t>.</a:t>
            </a:r>
            <a:endParaRPr lang="sk-SK" sz="1600" b="1" dirty="0" smtClean="0">
              <a:solidFill>
                <a:srgbClr val="FF0000"/>
              </a:solidFill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429310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395536" y="15277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5050"/>
                </a:solidFill>
              </a:rPr>
              <a:t>Kvalifikačné predpoklady PZ a OZ</a:t>
            </a:r>
            <a:endParaRPr lang="sk-SK" b="1" dirty="0">
              <a:solidFill>
                <a:srgbClr val="FF505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11560" y="2492896"/>
            <a:ext cx="7920878" cy="3046988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Školský psychológ:</a:t>
            </a:r>
          </a:p>
          <a:p>
            <a:endParaRPr lang="sk-SK" sz="16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/>
              <a:t>Kvalifikačné predpoklady a náplň práce v súlade s Vyhláškou  MŠ SR  č. 437/2009 </a:t>
            </a:r>
            <a:r>
              <a:rPr lang="sk-SK" sz="1600" dirty="0" err="1"/>
              <a:t>Z.z</a:t>
            </a:r>
            <a:r>
              <a:rPr lang="sk-SK" sz="1600" dirty="0"/>
              <a:t>.,  ktorou sa ustanovujú kvalifikačné   predpoklady a osobitné kvalifikačné požiadavky pre jednotlivé kategórie  pedagogických  zamestnancov a odborných </a:t>
            </a:r>
            <a:r>
              <a:rPr lang="sk-SK" sz="1600" dirty="0" smtClean="0"/>
              <a:t>zamestnancov</a:t>
            </a:r>
          </a:p>
          <a:p>
            <a:pPr marL="285750" indent="-285750">
              <a:buFont typeface="Arial" pitchFamily="34" charset="0"/>
              <a:buChar char="•"/>
            </a:pPr>
            <a:endParaRPr lang="sk-SK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b="1" i="1" dirty="0" smtClean="0"/>
              <a:t>Vysokoškolské </a:t>
            </a:r>
            <a:r>
              <a:rPr lang="sk-SK" sz="1600" b="1" i="1" dirty="0"/>
              <a:t>vzdelanie druhého stupňa</a:t>
            </a:r>
            <a:endParaRPr lang="sk-SK" sz="1600" b="1" dirty="0"/>
          </a:p>
          <a:p>
            <a:r>
              <a:rPr lang="sk-SK" sz="1600" dirty="0"/>
              <a:t>1.v študijnom programe psychológia</a:t>
            </a:r>
          </a:p>
          <a:p>
            <a:r>
              <a:rPr lang="sk-SK" sz="1600" dirty="0"/>
              <a:t>2. učiteľstvo všeobecnovzdelávacích predmetov psychológia v kombinácii s druhým aprobačným predmetom a absolvovanie štvorsemestrálneho špecializačného vzdelávania školskej psychológie poskytovaného vysokou školou.</a:t>
            </a:r>
          </a:p>
          <a:p>
            <a:endParaRPr lang="sk-SK" sz="1600" b="1" dirty="0" smtClean="0">
              <a:solidFill>
                <a:srgbClr val="FF0000"/>
              </a:solidFill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2697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301462" y="1438146"/>
            <a:ext cx="83749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5050"/>
                </a:solidFill>
              </a:rPr>
              <a:t>Cieľ projektu: 	</a:t>
            </a:r>
            <a:r>
              <a:rPr lang="sk-SK" b="1" dirty="0" smtClean="0">
                <a:solidFill>
                  <a:srgbClr val="FF5050"/>
                </a:solidFill>
              </a:rPr>
              <a:t>Zvýšiť </a:t>
            </a:r>
            <a:r>
              <a:rPr lang="sk-SK" b="1" dirty="0">
                <a:solidFill>
                  <a:srgbClr val="FF5050"/>
                </a:solidFill>
              </a:rPr>
              <a:t>inkluzívnosť a rovnaký prístup ku kvalitnému vzdelávaniu a </a:t>
            </a:r>
            <a:r>
              <a:rPr lang="sk-SK" b="1" dirty="0" smtClean="0">
                <a:solidFill>
                  <a:srgbClr val="FF5050"/>
                </a:solidFill>
              </a:rPr>
              <a:t>		zlepšiť </a:t>
            </a:r>
            <a:r>
              <a:rPr lang="sk-SK" b="1" dirty="0">
                <a:solidFill>
                  <a:srgbClr val="FF5050"/>
                </a:solidFill>
              </a:rPr>
              <a:t>výsledky a kompetencie detí a žiakov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276490" y="2543993"/>
            <a:ext cx="2783342" cy="3416320"/>
          </a:xfrm>
          <a:prstGeom prst="rect">
            <a:avLst/>
          </a:prstGeom>
          <a:solidFill>
            <a:schemeClr val="tx2">
              <a:lumMod val="40000"/>
              <a:lumOff val="60000"/>
              <a:alpha val="37000"/>
            </a:schemeClr>
          </a:solidFill>
          <a:ln cmpd="sng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sk-SK" dirty="0" smtClean="0"/>
              <a:t>Podporou inkluzívneho vzdelávania a výrazným zlepšením spolupráce s rodinami skvalitniť zaškolenosť detí zo SZP (MRK) a prostredníctvom vzdelávania PZ MŠ vrátane asistentov učiteľa zlepšiť inkluzívny prístup ku vzdelávaniu na predprimárnom stupni školskej sústavy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6300192" y="2531834"/>
            <a:ext cx="2592288" cy="3139321"/>
          </a:xfrm>
          <a:prstGeom prst="rect">
            <a:avLst/>
          </a:prstGeom>
          <a:solidFill>
            <a:schemeClr val="tx2">
              <a:lumMod val="20000"/>
              <a:lumOff val="80000"/>
              <a:alpha val="56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sk-SK" dirty="0"/>
              <a:t>Realizáciou neformálneho vzdelávania ako nástroja predchádzania neoprávneného zaraďovania detí do systému špeciálneho školstva zvýšiť zaškolenosť detí zo SZP (MRK), ktoré sa nachádzajú mimo školského systému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3419872" y="2699042"/>
            <a:ext cx="2466870" cy="3693319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sk-SK" dirty="0"/>
              <a:t>Skvalitnením výchovy a vzdelávania v školskom i mimoškolskom prostredí eliminovať školskú neúspešnosť žiakov zo SZP (MRK) a prostredníctvom vzdelávania PZ ZŠ vrátane asistentov učiteľa a odborných zamestnancov zlepšiť inkluzívny prístup k tomuto </a:t>
            </a:r>
            <a:r>
              <a:rPr lang="sk-SK" dirty="0" smtClean="0"/>
              <a:t>vzdelávaniu</a:t>
            </a:r>
            <a:endParaRPr lang="sk-SK" dirty="0"/>
          </a:p>
        </p:txBody>
      </p:sp>
      <p:cxnSp>
        <p:nvCxnSpPr>
          <p:cNvPr id="21" name="Rovná spojovacia šípka 20"/>
          <p:cNvCxnSpPr/>
          <p:nvPr/>
        </p:nvCxnSpPr>
        <p:spPr>
          <a:xfrm>
            <a:off x="4624054" y="2185771"/>
            <a:ext cx="0" cy="428739"/>
          </a:xfrm>
          <a:prstGeom prst="straightConnector1">
            <a:avLst/>
          </a:prstGeom>
          <a:ln w="2540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ovacia šípka 27"/>
          <p:cNvCxnSpPr/>
          <p:nvPr/>
        </p:nvCxnSpPr>
        <p:spPr>
          <a:xfrm flipH="1">
            <a:off x="1596383" y="2054950"/>
            <a:ext cx="311321" cy="407944"/>
          </a:xfrm>
          <a:prstGeom prst="straightConnector1">
            <a:avLst/>
          </a:prstGeom>
          <a:ln w="2540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ovná spojovacia šípka 28"/>
          <p:cNvCxnSpPr/>
          <p:nvPr/>
        </p:nvCxnSpPr>
        <p:spPr>
          <a:xfrm>
            <a:off x="7092280" y="2054950"/>
            <a:ext cx="288032" cy="428739"/>
          </a:xfrm>
          <a:prstGeom prst="straightConnector1">
            <a:avLst/>
          </a:prstGeom>
          <a:ln w="2540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5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84766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395536" y="15277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5050"/>
                </a:solidFill>
              </a:rPr>
              <a:t>Kvalifikačné predpoklady PZ a OZ</a:t>
            </a:r>
            <a:endParaRPr lang="sk-SK" b="1" dirty="0">
              <a:solidFill>
                <a:srgbClr val="FF505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11560" y="2204864"/>
            <a:ext cx="7920878" cy="4031873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Školský </a:t>
            </a:r>
            <a:r>
              <a:rPr lang="sk-SK" sz="1600" b="1" dirty="0">
                <a:solidFill>
                  <a:srgbClr val="FF0000"/>
                </a:solidFill>
              </a:rPr>
              <a:t>špeciálny </a:t>
            </a:r>
            <a:r>
              <a:rPr lang="sk-SK" sz="1600" b="1" dirty="0" smtClean="0">
                <a:solidFill>
                  <a:srgbClr val="FF0000"/>
                </a:solidFill>
              </a:rPr>
              <a:t>pedagóg:</a:t>
            </a:r>
          </a:p>
          <a:p>
            <a:endParaRPr lang="sk-SK" sz="16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k-SK" sz="1600" dirty="0"/>
              <a:t>Kvalifikačné predpoklady a náplň práce v súlade s Vyhláškou  MŠ SR  č. 437/2009 </a:t>
            </a:r>
            <a:r>
              <a:rPr lang="sk-SK" sz="1600" dirty="0" err="1"/>
              <a:t>Z.z</a:t>
            </a:r>
            <a:r>
              <a:rPr lang="sk-SK" sz="1600" dirty="0"/>
              <a:t>.,  ktorou sa ustanovujú kvalifikačné   predpoklady a osobitné kvalifikačné požiadavky pre jednotlivé kategórie  pedagogických  zamestnancov a odborných </a:t>
            </a:r>
            <a:r>
              <a:rPr lang="sk-SK" sz="1600" dirty="0" smtClean="0"/>
              <a:t>zamestnancov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b="1" i="1" dirty="0" smtClean="0"/>
              <a:t>Vysokoškolské </a:t>
            </a:r>
            <a:r>
              <a:rPr lang="sk-SK" sz="1600" b="1" i="1" dirty="0"/>
              <a:t>vzdelanie druhého </a:t>
            </a:r>
            <a:r>
              <a:rPr lang="sk-SK" sz="1600" b="1" i="1" dirty="0" smtClean="0"/>
              <a:t>stupňa:</a:t>
            </a:r>
          </a:p>
          <a:p>
            <a:pPr lvl="0"/>
            <a:r>
              <a:rPr lang="sk-SK" sz="1600" dirty="0"/>
              <a:t>v študijnom odbore špeciálna pedagogika - pedagogický smer </a:t>
            </a:r>
            <a:r>
              <a:rPr lang="sk-SK" sz="1600" b="1" dirty="0"/>
              <a:t>a päť rokov pedagogickej činnosti</a:t>
            </a:r>
            <a:r>
              <a:rPr lang="sk-SK" sz="1600" dirty="0"/>
              <a:t> alebo odbornej činnosti v oblasti špeciálnopedagogického poradenstva alebo výchovy a vzdelávania detí a žiakov so špeciálnymi výchovno-vzdelávacími potrebami, špeciálna pedagogika - nepedagogický smer a splnenie osobitnej, kvalifikačnej požiadavky - </a:t>
            </a:r>
            <a:r>
              <a:rPr lang="sk-SK" sz="1600" b="1" dirty="0"/>
              <a:t>najmenej päť rokov pedagogickej činnosti</a:t>
            </a:r>
            <a:r>
              <a:rPr lang="sk-SK" sz="1600" dirty="0"/>
              <a:t> alebo odbornej činnosti v oblasti špeciálnopedagogického poradenstva alebo výchovy a vzdelávania detí a žiakov so špeciálnymi výchovno-vzdelávacími potrebami, </a:t>
            </a:r>
          </a:p>
          <a:p>
            <a:pPr lvl="0"/>
            <a:r>
              <a:rPr lang="sk-SK" sz="1600" dirty="0"/>
              <a:t>špeciálna pedagogika - poradenstvo a splnenie osobitnej kvalifikačnej požiadavky - </a:t>
            </a:r>
            <a:r>
              <a:rPr lang="sk-SK" sz="1600" b="1" dirty="0"/>
              <a:t>najmenej päť rokov </a:t>
            </a:r>
            <a:r>
              <a:rPr lang="sk-SK" sz="1600" dirty="0"/>
              <a:t>pedagogickej činnosti alebo odbornej činnosti v oblasti špeciálnopedagogického poradenstva, </a:t>
            </a: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2242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395536" y="15277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5050"/>
                </a:solidFill>
              </a:rPr>
              <a:t>Kvalifikačné predpoklady PZ a OZ</a:t>
            </a:r>
            <a:endParaRPr lang="sk-SK" b="1" dirty="0">
              <a:solidFill>
                <a:srgbClr val="FF505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11560" y="2204864"/>
            <a:ext cx="7920878" cy="4524315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Školský </a:t>
            </a:r>
            <a:r>
              <a:rPr lang="sk-SK" sz="1600" b="1" dirty="0">
                <a:solidFill>
                  <a:srgbClr val="FF0000"/>
                </a:solidFill>
              </a:rPr>
              <a:t>špeciálny </a:t>
            </a:r>
            <a:r>
              <a:rPr lang="sk-SK" sz="1600" b="1" dirty="0" smtClean="0">
                <a:solidFill>
                  <a:srgbClr val="FF0000"/>
                </a:solidFill>
              </a:rPr>
              <a:t>pedagóg:</a:t>
            </a:r>
          </a:p>
          <a:p>
            <a:pPr lvl="0"/>
            <a:r>
              <a:rPr lang="sk-SK" sz="1600" dirty="0" smtClean="0"/>
              <a:t>- špeciálna </a:t>
            </a:r>
            <a:r>
              <a:rPr lang="sk-SK" sz="1600" dirty="0"/>
              <a:t>pedagogika – poradenstvo a splnenie osobitnej kvalifikačnej požiadavky – </a:t>
            </a:r>
            <a:r>
              <a:rPr lang="sk-SK" sz="1600" b="1" dirty="0"/>
              <a:t>najmenej päť rokov</a:t>
            </a:r>
            <a:r>
              <a:rPr lang="sk-SK" sz="1600" dirty="0"/>
              <a:t> pedagogickej činnosti alebo odbornej činnosti v oblasti špeciálnopedagogického poradenstva,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logopédia a rozširujúce štúdium špeciálnej pedagogiky alebo doplňujúce pedagogické štúdium, 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učiteľstvo pre mládež vyžadujúcu osobitnú starostlivosť a splnenie osobitnej kvalifikačnej požiadavky - </a:t>
            </a:r>
            <a:r>
              <a:rPr lang="sk-SK" sz="1600" b="1" dirty="0"/>
              <a:t>najmenej päť rokov</a:t>
            </a:r>
            <a:r>
              <a:rPr lang="sk-SK" sz="1600" dirty="0"/>
              <a:t> pedagogickej činnosti, alebo odbornej činnosti v oblasti špeciálnopedagogického poradenstva alebo výchovy a vzdelávania detí a žiakov so špeciálnymi výchovno-vzdelávacími potrebami, 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vychovávateľstvo pre mládež (osoby) vyžadujúcu osobitnú starostlivosť a splnenie osobitnej kvalifikačnej požiadavky - </a:t>
            </a:r>
            <a:r>
              <a:rPr lang="sk-SK" sz="1600" b="1" dirty="0"/>
              <a:t>najmenej päť rokov</a:t>
            </a:r>
            <a:r>
              <a:rPr lang="sk-SK" sz="1600" dirty="0"/>
              <a:t> pedagogickej činnosti alebo odbornej činnosti v oblasti špeciálnopedagogického poradenstva alebo výchovy a vzdelávania detí a žiakov so špeciálnymi výchovno-vzdelávacími potrebami, 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učiteľstvo všeobecnovzdelávacích predmetov pre 5. - 9. ročník základnej školy rozšírený o štúdium špeciálnej pedagogiky a splnenie osobitnej kvalifikačnej požiadavky </a:t>
            </a:r>
            <a:r>
              <a:rPr lang="sk-SK" sz="1600" dirty="0" smtClean="0"/>
              <a:t> </a:t>
            </a:r>
            <a:r>
              <a:rPr lang="sk-SK" sz="1600" b="1" dirty="0"/>
              <a:t>najmenej päť rokov</a:t>
            </a:r>
            <a:r>
              <a:rPr lang="sk-SK" sz="1600" dirty="0"/>
              <a:t> pedagogickej činnosti alebo odbornej činnosti v oblasti poradenstva alebo výchovy a vzdelávania detí a žiakov so špeciálnymi výchovno-vzdelávacími </a:t>
            </a:r>
            <a:r>
              <a:rPr lang="sk-SK" sz="1600" dirty="0" smtClean="0"/>
              <a:t>potrebami.</a:t>
            </a:r>
            <a:endParaRPr lang="sk-SK" sz="1600" dirty="0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8311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395536" y="15277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5050"/>
                </a:solidFill>
              </a:rPr>
              <a:t>Kvalifikačné predpoklady PZ a OZ</a:t>
            </a:r>
            <a:endParaRPr lang="sk-SK" b="1" dirty="0">
              <a:solidFill>
                <a:srgbClr val="FF505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11560" y="2204864"/>
            <a:ext cx="7920878" cy="2800767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Školský </a:t>
            </a:r>
            <a:r>
              <a:rPr lang="sk-SK" sz="1600" b="1" dirty="0">
                <a:solidFill>
                  <a:srgbClr val="FF0000"/>
                </a:solidFill>
              </a:rPr>
              <a:t>špeciálny </a:t>
            </a:r>
            <a:r>
              <a:rPr lang="sk-SK" sz="1600" b="1" dirty="0" smtClean="0">
                <a:solidFill>
                  <a:srgbClr val="FF0000"/>
                </a:solidFill>
              </a:rPr>
              <a:t>pedagóg:</a:t>
            </a:r>
          </a:p>
          <a:p>
            <a:pPr lvl="0"/>
            <a:endParaRPr lang="sk-SK" sz="1600" dirty="0"/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učiteľstvo všeobecnovzdelávacích predmetov na stredných školách rozšírený o štúdium špeciálnej pedagogiky a splnenie osobitnej kvalifikačnej požiadavky - </a:t>
            </a:r>
            <a:r>
              <a:rPr lang="sk-SK" sz="1600" b="1" dirty="0"/>
              <a:t>najmenej päť rokov</a:t>
            </a:r>
            <a:r>
              <a:rPr lang="sk-SK" sz="1600" dirty="0"/>
              <a:t> pedagogickej činnosti alebo odbornej činnosti v oblasti poradenstva, alebo výchovy a vzdelávania detí a žiakov so špeciálnymi výchovno-vzdelávacími potrebami, </a:t>
            </a:r>
          </a:p>
          <a:p>
            <a:pPr lvl="0"/>
            <a:r>
              <a:rPr lang="sk-SK" sz="1600" dirty="0" smtClean="0"/>
              <a:t>- v </a:t>
            </a:r>
            <a:r>
              <a:rPr lang="sk-SK" sz="1600" dirty="0"/>
              <a:t>študijnom odbore učiteľstvo pre 1. - 4. ročník základnej školy rozšírený o štúdium špeciálnej pedagogiky a splnenie osobitnej kvalifikačnej požiadavky - </a:t>
            </a:r>
            <a:r>
              <a:rPr lang="sk-SK" sz="1600" b="1" dirty="0"/>
              <a:t>najmenej päť rokov</a:t>
            </a:r>
            <a:r>
              <a:rPr lang="sk-SK" sz="1600" dirty="0"/>
              <a:t> pedagogickej činnosti alebo odbornej činnosti v oblasti špeciálnopedagogického poradenstva, výchovy a vzdelávania detí a žiakov so špeciálnymi výchovno-vzdelávacími potrebami.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sk-SK" sz="1600" b="1" dirty="0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4714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lokTextu 6"/>
          <p:cNvSpPr txBox="1"/>
          <p:nvPr/>
        </p:nvSpPr>
        <p:spPr>
          <a:xfrm>
            <a:off x="683568" y="3284984"/>
            <a:ext cx="7676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400" b="1" dirty="0" smtClean="0">
                <a:solidFill>
                  <a:srgbClr val="FF5050"/>
                </a:solidFill>
              </a:rPr>
              <a:t>ĎAKUJEME ZA POZORNOSŤ</a:t>
            </a:r>
            <a:endParaRPr lang="sk-SK" sz="4400" b="1" dirty="0">
              <a:solidFill>
                <a:srgbClr val="FF5050"/>
              </a:solidFill>
            </a:endParaRPr>
          </a:p>
        </p:txBody>
      </p: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611560" y="317898"/>
            <a:ext cx="8064896" cy="1439001"/>
            <a:chOff x="1036" y="412"/>
            <a:chExt cx="9960" cy="2001"/>
          </a:xfrm>
        </p:grpSpPr>
        <p:pic>
          <p:nvPicPr>
            <p:cNvPr id="9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7040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3670535494"/>
              </p:ext>
            </p:extLst>
          </p:nvPr>
        </p:nvGraphicFramePr>
        <p:xfrm>
          <a:off x="221148" y="1697549"/>
          <a:ext cx="5258868" cy="4884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567831118"/>
              </p:ext>
            </p:extLst>
          </p:nvPr>
        </p:nvGraphicFramePr>
        <p:xfrm>
          <a:off x="5618908" y="2005317"/>
          <a:ext cx="3312368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6" name="Skupina 5"/>
          <p:cNvGrpSpPr/>
          <p:nvPr/>
        </p:nvGrpSpPr>
        <p:grpSpPr>
          <a:xfrm rot="1972234">
            <a:off x="1422966" y="3751131"/>
            <a:ext cx="1546352" cy="524342"/>
            <a:chOff x="2725700" y="1129596"/>
            <a:chExt cx="1321809" cy="586379"/>
          </a:xfrm>
        </p:grpSpPr>
        <p:sp>
          <p:nvSpPr>
            <p:cNvPr id="7" name="Ovál 6"/>
            <p:cNvSpPr/>
            <p:nvPr/>
          </p:nvSpPr>
          <p:spPr>
            <a:xfrm>
              <a:off x="2920385" y="1164921"/>
              <a:ext cx="1127124" cy="551054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r>
                <a:rPr lang="sk-SK" dirty="0" smtClean="0"/>
                <a:t>odborní</a:t>
              </a:r>
              <a:endParaRPr lang="sk-SK" dirty="0"/>
            </a:p>
          </p:txBody>
        </p:sp>
        <p:sp>
          <p:nvSpPr>
            <p:cNvPr id="8" name="Ovál 4"/>
            <p:cNvSpPr/>
            <p:nvPr/>
          </p:nvSpPr>
          <p:spPr>
            <a:xfrm>
              <a:off x="2725700" y="1129596"/>
              <a:ext cx="796998" cy="3896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9210" tIns="29210" rIns="29210" bIns="2921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k-SK" sz="2300" kern="1200" dirty="0"/>
            </a:p>
          </p:txBody>
        </p:sp>
      </p:grpSp>
      <p:sp>
        <p:nvSpPr>
          <p:cNvPr id="9" name="Ovál 8"/>
          <p:cNvSpPr/>
          <p:nvPr/>
        </p:nvSpPr>
        <p:spPr>
          <a:xfrm rot="19415282">
            <a:off x="2641183" y="3720648"/>
            <a:ext cx="2019310" cy="6086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r>
              <a:rPr lang="sk-SK" dirty="0" smtClean="0"/>
              <a:t>zamestnanci</a:t>
            </a:r>
            <a:endParaRPr lang="sk-SK" dirty="0"/>
          </a:p>
        </p:txBody>
      </p:sp>
      <p:sp>
        <p:nvSpPr>
          <p:cNvPr id="10" name="Ovál 9"/>
          <p:cNvSpPr/>
          <p:nvPr/>
        </p:nvSpPr>
        <p:spPr>
          <a:xfrm rot="16200000">
            <a:off x="1998582" y="4009092"/>
            <a:ext cx="1754377" cy="201622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Učitelia MŠ </a:t>
            </a:r>
          </a:p>
          <a:p>
            <a:pPr algn="ctr"/>
            <a:r>
              <a:rPr lang="sk-SK" sz="1600" dirty="0" smtClean="0">
                <a:solidFill>
                  <a:schemeClr val="tx1"/>
                </a:solidFill>
              </a:rPr>
              <a:t>Asistenti učiteľa MŠ</a:t>
            </a:r>
            <a:endParaRPr lang="sk-SK" sz="1600" dirty="0">
              <a:solidFill>
                <a:schemeClr val="tx1"/>
              </a:solidFill>
            </a:endParaRPr>
          </a:p>
        </p:txBody>
      </p:sp>
      <p:sp>
        <p:nvSpPr>
          <p:cNvPr id="13" name="Šípka doľava 12"/>
          <p:cNvSpPr/>
          <p:nvPr/>
        </p:nvSpPr>
        <p:spPr>
          <a:xfrm rot="237448">
            <a:off x="4361285" y="2813331"/>
            <a:ext cx="1800200" cy="216024"/>
          </a:xfrm>
          <a:prstGeom prst="leftArrow">
            <a:avLst/>
          </a:prstGeom>
          <a:solidFill>
            <a:srgbClr val="FF9966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4" name="Šípka doľava 13"/>
          <p:cNvSpPr/>
          <p:nvPr/>
        </p:nvSpPr>
        <p:spPr>
          <a:xfrm rot="19590831">
            <a:off x="5093853" y="4966534"/>
            <a:ext cx="1800200" cy="216024"/>
          </a:xfrm>
          <a:prstGeom prst="leftArrow">
            <a:avLst/>
          </a:prstGeom>
          <a:solidFill>
            <a:srgbClr val="FF9966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323528" y="1423865"/>
            <a:ext cx="4188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Model spolupráce</a:t>
            </a: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611560" y="261806"/>
            <a:ext cx="8064896" cy="1439001"/>
            <a:chOff x="1036" y="412"/>
            <a:chExt cx="9960" cy="2001"/>
          </a:xfrm>
        </p:grpSpPr>
        <p:pic>
          <p:nvPicPr>
            <p:cNvPr id="19" name="Obrázok 6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Obrázok 5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Obrázok 3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Obrázok 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55209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lokTextu 10"/>
          <p:cNvSpPr txBox="1"/>
          <p:nvPr/>
        </p:nvSpPr>
        <p:spPr>
          <a:xfrm>
            <a:off x="467544" y="1412776"/>
            <a:ext cx="8568952" cy="729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</a:t>
            </a:r>
            <a:r>
              <a:rPr lang="sk-SK" sz="2000" b="1" dirty="0" smtClean="0">
                <a:solidFill>
                  <a:srgbClr val="FF5050"/>
                </a:solidFill>
              </a:rPr>
              <a:t>1: Implementácia </a:t>
            </a:r>
            <a:r>
              <a:rPr lang="sk-SK" sz="2000" b="1" dirty="0">
                <a:solidFill>
                  <a:srgbClr val="FF5050"/>
                </a:solidFill>
              </a:rPr>
              <a:t>modelu inkluzívneho vzdelávania v prostredí MŠ a </a:t>
            </a:r>
            <a:r>
              <a:rPr lang="sk-SK" sz="2000" b="1" dirty="0" smtClean="0">
                <a:solidFill>
                  <a:srgbClr val="FF5050"/>
                </a:solidFill>
              </a:rPr>
              <a:t>		    neformálneho </a:t>
            </a:r>
            <a:r>
              <a:rPr lang="sk-SK" sz="2000" b="1" dirty="0">
                <a:solidFill>
                  <a:srgbClr val="FF5050"/>
                </a:solidFill>
              </a:rPr>
              <a:t>vzdelávania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755576" y="2564904"/>
            <a:ext cx="7920880" cy="2800767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rgbClr val="FF5050"/>
                </a:solidFill>
              </a:rPr>
              <a:t>Ciele aktivity sú: </a:t>
            </a:r>
          </a:p>
          <a:p>
            <a:pPr algn="just"/>
            <a:endParaRPr lang="sk-SK" sz="1600" b="1" dirty="0" smtClean="0">
              <a:solidFill>
                <a:srgbClr val="FF5050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/>
              <a:t>podporou inkluzívneho vzdelávania a výrazným zlepšením spolupráce s rodinami (majority a minority) pripraviť  deti zo SZP (MRK) na úspešný vstup do základnej školy,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/>
              <a:t>prostredníctvom vzdelávania PZ (vrátane pedagogických asistentov) a OZ v MŠ  zlepšiť inkluzívny prístup ku vzdelávaniu na predprimárnom stupni školskej sústavy,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/>
              <a:t>realizáciou neformálneho vzdelávania ako nástroja predchádzania neoprávneného zaraďovania detí do systému špeciálneho školstva zlepšiť pripravenosť na vstup do ZŠ detí zo SZP (MRK), ktoré sa nachádzajú mimo školského systému,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sk-SK" sz="1600" dirty="0"/>
              <a:t>zapojiť do neformálneho vzdelávania rodičov (tútorov), ich deti, PZ (vrátane pedagogických asistentov a OZ</a:t>
            </a:r>
            <a:r>
              <a:rPr lang="sk-SK" sz="1600" dirty="0" smtClean="0"/>
              <a:t>).</a:t>
            </a:r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4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91444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lokTextu 10"/>
          <p:cNvSpPr txBox="1"/>
          <p:nvPr/>
        </p:nvSpPr>
        <p:spPr>
          <a:xfrm>
            <a:off x="467544" y="1412776"/>
            <a:ext cx="8568952" cy="729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</a:t>
            </a:r>
            <a:r>
              <a:rPr lang="sk-SK" sz="2000" b="1" dirty="0" smtClean="0">
                <a:solidFill>
                  <a:srgbClr val="FF5050"/>
                </a:solidFill>
              </a:rPr>
              <a:t>1: Implementácia </a:t>
            </a:r>
            <a:r>
              <a:rPr lang="sk-SK" sz="2000" b="1" dirty="0">
                <a:solidFill>
                  <a:srgbClr val="FF5050"/>
                </a:solidFill>
              </a:rPr>
              <a:t>modelu inkluzívneho vzdelávania v prostredí MŠ a </a:t>
            </a:r>
            <a:r>
              <a:rPr lang="sk-SK" sz="2000" b="1" dirty="0" smtClean="0">
                <a:solidFill>
                  <a:srgbClr val="FF5050"/>
                </a:solidFill>
              </a:rPr>
              <a:t>		    neformálneho </a:t>
            </a:r>
            <a:r>
              <a:rPr lang="sk-SK" sz="2000" b="1" dirty="0">
                <a:solidFill>
                  <a:srgbClr val="FF5050"/>
                </a:solidFill>
              </a:rPr>
              <a:t>vzdelávania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755576" y="2348880"/>
            <a:ext cx="7920880" cy="3785652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sk-SK" sz="1600" b="1" dirty="0" smtClean="0">
                <a:solidFill>
                  <a:srgbClr val="FF5050"/>
                </a:solidFill>
              </a:rPr>
              <a:t>Obsah aktivít v prostredí MŠ: </a:t>
            </a:r>
          </a:p>
          <a:p>
            <a:pPr algn="just"/>
            <a:endParaRPr lang="sk-SK" sz="1600" b="1" dirty="0" smtClean="0">
              <a:solidFill>
                <a:srgbClr val="FF505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/>
              <a:t>Implementácia inkluzívneho modelu vzdelávania – tvorba inkluzívne zameraného  ŠkVP;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/>
              <a:t>Priama intervencia odborných zamestnancov  dvojičkových ZŠ v prostredí MŠ -  realizácia depistáží ako prevencie nesprávneho zaraďovania do špeciálnych tried. Intervencia zamestnancov CPPPaP v prostredí MŠ, využívanie už vytvoreného stimulačného programu (PRINED) v priamej výchovno-vzdelávacej činnosti MŠ;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/>
              <a:t>Účasť na inštruktážach pre inkluzívne tímy – účasť min.2 osôb: riaditeľ, PA;</a:t>
            </a:r>
            <a:r>
              <a:rPr lang="sk-SK" sz="1600" dirty="0"/>
              <a:t> ; MPC bude každej zapojenej MŠ do NP hradiť výdavky na odborný personál implementácie inkluzívneho vzdelávania na MŠ (zväčša riaditeľ MŠ</a:t>
            </a:r>
            <a:r>
              <a:rPr lang="sk-SK" sz="1600" dirty="0" smtClean="0"/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/>
              <a:t>Refundácia mzdy pedagogickým asistentom podľa kľúča ( 1-3 tr.MŠ - </a:t>
            </a:r>
            <a:r>
              <a:rPr lang="sk-SK" sz="1600" dirty="0"/>
              <a:t>1 úväzok </a:t>
            </a:r>
            <a:r>
              <a:rPr lang="sk-SK" sz="1600" dirty="0" smtClean="0"/>
              <a:t>PA, 4 a viac tr.MŠ - </a:t>
            </a:r>
            <a:r>
              <a:rPr lang="sk-SK" sz="1600" dirty="0"/>
              <a:t>2 úväzky </a:t>
            </a:r>
            <a:r>
              <a:rPr lang="sk-SK" sz="1600" dirty="0" smtClean="0"/>
              <a:t>PA od 9.1.2017 do 31.8.2019);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/>
              <a:t>V prípade potreby doprovod a prepravné;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/>
              <a:t>Jeden aktualizačný program kontinuálneho vzdelávania zameraný na inkluzívne vzdelávanie a spoluprácu PZ a OZ – zahrnuté do plánu kontinuálneho vzdelávania školy;</a:t>
            </a:r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4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74473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lokTextu 10"/>
          <p:cNvSpPr txBox="1"/>
          <p:nvPr/>
        </p:nvSpPr>
        <p:spPr>
          <a:xfrm>
            <a:off x="467544" y="1412776"/>
            <a:ext cx="8568952" cy="729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</a:t>
            </a:r>
            <a:r>
              <a:rPr lang="sk-SK" sz="2000" b="1" dirty="0" smtClean="0">
                <a:solidFill>
                  <a:srgbClr val="FF5050"/>
                </a:solidFill>
              </a:rPr>
              <a:t>1: Implementácia </a:t>
            </a:r>
            <a:r>
              <a:rPr lang="sk-SK" sz="2000" b="1" dirty="0">
                <a:solidFill>
                  <a:srgbClr val="FF5050"/>
                </a:solidFill>
              </a:rPr>
              <a:t>modelu inkluzívneho vzdelávania v prostredí MŠ a </a:t>
            </a:r>
            <a:r>
              <a:rPr lang="sk-SK" sz="2000" b="1" dirty="0" smtClean="0">
                <a:solidFill>
                  <a:srgbClr val="FF5050"/>
                </a:solidFill>
              </a:rPr>
              <a:t>		    neformálneho </a:t>
            </a:r>
            <a:r>
              <a:rPr lang="sk-SK" sz="2000" b="1" dirty="0">
                <a:solidFill>
                  <a:srgbClr val="FF5050"/>
                </a:solidFill>
              </a:rPr>
              <a:t>vzdelávania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611560" y="2204864"/>
            <a:ext cx="7920880" cy="4278094"/>
          </a:xfrm>
          <a:prstGeom prst="rect">
            <a:avLst/>
          </a:prstGeom>
          <a:noFill/>
          <a:ln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FF5050"/>
                </a:solidFill>
              </a:rPr>
              <a:t>Neformálne vzdelávanie</a:t>
            </a:r>
            <a:r>
              <a:rPr lang="sk-SK" sz="1600" b="1" dirty="0" smtClean="0">
                <a:solidFill>
                  <a:srgbClr val="FF5050"/>
                </a:solidFill>
              </a:rPr>
              <a:t>:</a:t>
            </a:r>
          </a:p>
          <a:p>
            <a:r>
              <a:rPr lang="sk-SK" sz="1600" b="1" u="sng" dirty="0"/>
              <a:t>Cieľová skupina aktivity: </a:t>
            </a:r>
            <a:r>
              <a:rPr lang="sk-SK" sz="1600" dirty="0"/>
              <a:t>deti z MRK, ktoré nenavštevujú MŠ, spravidla rok pred nástupom na plnenie povinnej školskej </a:t>
            </a:r>
            <a:r>
              <a:rPr lang="sk-SK" sz="1600" dirty="0" smtClean="0"/>
              <a:t>dochádzky, pochádza </a:t>
            </a:r>
            <a:r>
              <a:rPr lang="sk-SK" sz="1600" dirty="0"/>
              <a:t>z MRK žijúcej rozptýlene v obci, separovane resp. segregovane.</a:t>
            </a:r>
            <a:r>
              <a:rPr lang="sk-SK" sz="1600" dirty="0" smtClean="0"/>
              <a:t> </a:t>
            </a:r>
            <a:r>
              <a:rPr lang="sk-SK" sz="1600" dirty="0"/>
              <a:t>(min. 500 v jednom školskom roku). </a:t>
            </a:r>
            <a:endParaRPr lang="sk-SK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Realizácia neformálneho vzdelávania prostredníctvom novovytvoreného  </a:t>
            </a:r>
            <a:r>
              <a:rPr lang="sk-SK" sz="1600" dirty="0"/>
              <a:t>stimulačného programu pre deti predškolského veku </a:t>
            </a:r>
            <a:r>
              <a:rPr lang="sk-SK" sz="1600" dirty="0" smtClean="0"/>
              <a:t> a ich rodičov /tútorov mimo </a:t>
            </a:r>
            <a:r>
              <a:rPr lang="sk-SK" sz="1600" dirty="0"/>
              <a:t>školského systému – novovytvorený model neformálneho </a:t>
            </a:r>
            <a:r>
              <a:rPr lang="sk-SK" sz="1600" dirty="0" smtClean="0"/>
              <a:t>vzdelávania s frekvenciou 2x/2 hod. týždenne </a:t>
            </a:r>
            <a:r>
              <a:rPr lang="sk-SK" sz="1600" dirty="0"/>
              <a:t> </a:t>
            </a:r>
            <a:r>
              <a:rPr lang="sk-SK" sz="1600" dirty="0" smtClean="0"/>
              <a:t> v rozsahu 8-10 mesiacov;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Letná škola: účastníci </a:t>
            </a:r>
            <a:r>
              <a:rPr lang="sk-SK" sz="1600" dirty="0"/>
              <a:t>neformálneho vzdelávania (deti + tútori) sa počas letných prázdnin (1 týždeň v </a:t>
            </a:r>
            <a:r>
              <a:rPr lang="sk-SK" sz="1600"/>
              <a:t>júli </a:t>
            </a:r>
            <a:r>
              <a:rPr lang="sk-SK" sz="1600" smtClean="0"/>
              <a:t>resp.</a:t>
            </a:r>
            <a:r>
              <a:rPr lang="sk-SK" sz="1600" dirty="0"/>
              <a:t> 1 týždeň v auguste) zúčastnia dennej letnej školy v priestoroch </a:t>
            </a:r>
            <a:r>
              <a:rPr lang="sk-SK" sz="1600" dirty="0" smtClean="0"/>
              <a:t>ZŠ 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Zabezpečenie PZ pre neformálne vzdelávanie;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Potrebná účasť na  inštruktáži </a:t>
            </a:r>
            <a:r>
              <a:rPr lang="sk-SK" sz="1600" dirty="0"/>
              <a:t>pre </a:t>
            </a:r>
            <a:r>
              <a:rPr lang="sk-SK" sz="1600" dirty="0" smtClean="0"/>
              <a:t> nef.vzdelávanie  pre PZ a OZ – 2 dňové inštruktáž PZ a OZ ( vrátane PA);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Zlepšenie </a:t>
            </a:r>
            <a:r>
              <a:rPr lang="sk-SK" sz="1600" dirty="0"/>
              <a:t>komunikácie a informovanosti rodičov detí zo SZP (MRK) o potrebách ich detí v nadväznosti na ciele edukácie v ZŠ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Priama intervencia odborných zamestnancov v neformálnom vzdelávaní, realizácia </a:t>
            </a:r>
            <a:r>
              <a:rPr lang="sk-SK" sz="1600" dirty="0" smtClean="0"/>
              <a:t>depistáží </a:t>
            </a:r>
            <a:r>
              <a:rPr lang="sk-SK" sz="1600" dirty="0"/>
              <a:t>ako prevencie nesprávneho zaraďovania do špeciálnych </a:t>
            </a:r>
            <a:r>
              <a:rPr lang="sk-SK" sz="1600" dirty="0" smtClean="0"/>
              <a:t>tried;</a:t>
            </a:r>
            <a:endParaRPr lang="sk-SK" sz="1600" dirty="0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4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0494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lokTextu 10"/>
          <p:cNvSpPr txBox="1"/>
          <p:nvPr/>
        </p:nvSpPr>
        <p:spPr>
          <a:xfrm>
            <a:off x="467544" y="1412776"/>
            <a:ext cx="8568952" cy="729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</a:t>
            </a:r>
            <a:r>
              <a:rPr lang="sk-SK" sz="2000" b="1" dirty="0" smtClean="0">
                <a:solidFill>
                  <a:srgbClr val="FF5050"/>
                </a:solidFill>
              </a:rPr>
              <a:t>1: Implementácia </a:t>
            </a:r>
            <a:r>
              <a:rPr lang="sk-SK" sz="2000" b="1" dirty="0">
                <a:solidFill>
                  <a:srgbClr val="FF5050"/>
                </a:solidFill>
              </a:rPr>
              <a:t>modelu inkluzívneho vzdelávania v prostredí MŠ a </a:t>
            </a:r>
            <a:r>
              <a:rPr lang="sk-SK" sz="2000" b="1" dirty="0" smtClean="0">
                <a:solidFill>
                  <a:srgbClr val="FF5050"/>
                </a:solidFill>
              </a:rPr>
              <a:t>		    neformálneho </a:t>
            </a:r>
            <a:r>
              <a:rPr lang="sk-SK" sz="2000" b="1" dirty="0">
                <a:solidFill>
                  <a:srgbClr val="FF5050"/>
                </a:solidFill>
              </a:rPr>
              <a:t>vzdelávania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611560" y="2142147"/>
            <a:ext cx="8208912" cy="4524315"/>
          </a:xfrm>
          <a:prstGeom prst="rect">
            <a:avLst/>
          </a:prstGeom>
          <a:noFill/>
          <a:ln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5050"/>
                </a:solidFill>
              </a:rPr>
              <a:t>MŠ sa zaviaže: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 smtClean="0"/>
              <a:t>vytvoriť </a:t>
            </a:r>
            <a:r>
              <a:rPr lang="sk-SK" sz="1600" dirty="0"/>
              <a:t>pracovné podmienky pre  pedagogického </a:t>
            </a:r>
            <a:r>
              <a:rPr lang="sk-SK" sz="1600" dirty="0" smtClean="0"/>
              <a:t>asistenta,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 smtClean="0"/>
              <a:t>vytvoriť </a:t>
            </a:r>
            <a:r>
              <a:rPr lang="sk-SK" sz="1600" dirty="0"/>
              <a:t>personálne a materiálne podmienky pre realizáciu neformálneho vzdelávania</a:t>
            </a:r>
            <a:r>
              <a:rPr lang="sk-SK" sz="1600" dirty="0" smtClean="0"/>
              <a:t>;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 smtClean="0"/>
              <a:t>upraviť </a:t>
            </a:r>
            <a:r>
              <a:rPr lang="sk-SK" sz="1600" dirty="0"/>
              <a:t>náplň práce a pracovnú dobu PA tak, aby bola umožnená jeho účasť pri realizácii neformálneho </a:t>
            </a:r>
            <a:r>
              <a:rPr lang="sk-SK" sz="1600" dirty="0" smtClean="0"/>
              <a:t>vzdelávania</a:t>
            </a:r>
            <a:r>
              <a:rPr lang="sk-SK" sz="1600" dirty="0"/>
              <a:t>,</a:t>
            </a:r>
            <a:endParaRPr lang="sk-SK" sz="16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 smtClean="0"/>
              <a:t>umožniť </a:t>
            </a:r>
            <a:r>
              <a:rPr lang="sk-SK" sz="1600" dirty="0"/>
              <a:t>depistáž v spolupráci so supervízormi pre depistáž a realizovať prostredníctvom pedagogických zamestnancov stimulačné programy alebo iné individuálne intervencie zamerané na deti zo </a:t>
            </a:r>
            <a:r>
              <a:rPr lang="sk-SK" sz="1600" dirty="0" smtClean="0"/>
              <a:t>SZP, </a:t>
            </a:r>
            <a:endParaRPr lang="sk-SK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 smtClean="0"/>
              <a:t>že </a:t>
            </a:r>
            <a:r>
              <a:rPr lang="sk-SK" sz="1600" dirty="0"/>
              <a:t>zabezpečí, aby </a:t>
            </a:r>
            <a:r>
              <a:rPr lang="sk-SK" sz="1600" dirty="0" smtClean="0"/>
              <a:t>PZ </a:t>
            </a:r>
            <a:r>
              <a:rPr lang="sk-SK" sz="1600" dirty="0"/>
              <a:t>- učiteľky MŠ a PA absolvovali inštruktáž k realizácii neformálneho vzdelávania – min. 2 </a:t>
            </a:r>
            <a:r>
              <a:rPr lang="sk-SK" sz="1600" dirty="0" smtClean="0"/>
              <a:t>osoby,</a:t>
            </a:r>
            <a:endParaRPr lang="sk-SK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 smtClean="0"/>
              <a:t>implementovať </a:t>
            </a:r>
            <a:r>
              <a:rPr lang="sk-SK" sz="1600" dirty="0"/>
              <a:t>do ŠkVP a do praxe model inkluzívneho vzdelávania, ktorý bol vytvorený v rámci projektu </a:t>
            </a:r>
            <a:r>
              <a:rPr lang="sk-SK" sz="1600" dirty="0" smtClean="0"/>
              <a:t>MRKII, </a:t>
            </a:r>
            <a:r>
              <a:rPr lang="sk-SK" sz="1600" dirty="0"/>
              <a:t>ktorý jej poskytne </a:t>
            </a:r>
            <a:r>
              <a:rPr lang="sk-SK" sz="1600" dirty="0" smtClean="0"/>
              <a:t>MPC,</a:t>
            </a:r>
            <a:endParaRPr lang="sk-SK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 smtClean="0"/>
              <a:t>vytvoriť </a:t>
            </a:r>
            <a:r>
              <a:rPr lang="sk-SK" sz="1600" dirty="0"/>
              <a:t>a realizovať Plán spolupráce MŠ s rodinou, v ktorom bude zahrnutá aj spolupráca s rodinami detí účastnými na neformálnom vzdelávaní a širšou rodičovskou </a:t>
            </a:r>
            <a:r>
              <a:rPr lang="sk-SK" sz="1600" dirty="0" smtClean="0"/>
              <a:t>komunitou,</a:t>
            </a:r>
            <a:endParaRPr lang="sk-SK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 smtClean="0"/>
              <a:t>v</a:t>
            </a:r>
            <a:r>
              <a:rPr lang="sk-SK" sz="1600" dirty="0"/>
              <a:t> súlade s platnou legislatívou SR umožniť pedagogickým zamestnancom účasť na programoch kontinuálneho vzdelávania ,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 smtClean="0"/>
              <a:t>zverejňovať </a:t>
            </a:r>
            <a:r>
              <a:rPr lang="sk-SK" sz="1600" dirty="0"/>
              <a:t>príklady najlepšej praxe a svoje skúsenosti na web stránkach vytvorených v rámci tejto aktivity, resp. na web stránke </a:t>
            </a:r>
            <a:r>
              <a:rPr lang="sk-SK" sz="1600" dirty="0" smtClean="0"/>
              <a:t>MPC</a:t>
            </a:r>
            <a:r>
              <a:rPr lang="sk-SK" sz="1600" dirty="0"/>
              <a:t>,</a:t>
            </a:r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4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4141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683568" y="1527756"/>
            <a:ext cx="82089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2: Implementácia modelu inkluzívneho vzdelávania v prostredí </a:t>
            </a:r>
            <a:r>
              <a:rPr lang="sk-SK" sz="2000" b="1" dirty="0" smtClean="0">
                <a:solidFill>
                  <a:srgbClr val="FF5050"/>
                </a:solidFill>
              </a:rPr>
              <a:t> ZŠ</a:t>
            </a:r>
            <a:endParaRPr lang="sk-SK" sz="2000" b="1" dirty="0">
              <a:solidFill>
                <a:srgbClr val="FF5050"/>
              </a:solidFill>
            </a:endParaRPr>
          </a:p>
          <a:p>
            <a:pPr algn="ctr"/>
            <a:endParaRPr lang="sk-SK" b="1" dirty="0">
              <a:solidFill>
                <a:srgbClr val="FF9966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875856" y="2531311"/>
            <a:ext cx="7368551" cy="3046988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Ciele aktivity sú:</a:t>
            </a:r>
          </a:p>
          <a:p>
            <a:endParaRPr lang="sk-SK" sz="16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/>
              <a:t>vytvoriť spoločné tímy v prepojení MŠ a ZŠ na podporu implementácie inkluzívneho modelu vzdelávania pozostávajúce z PZ (vrátane pedagogických asistentov), OZ (školský psychológ, špeciálny pedagóg, sociálny pedagóg a psychológ CPPPaP),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/>
              <a:t>skvalitnením výchovy a vzdelávania v školskom i mimoškolskom prostredí aj s využitím celodenného výchovného systému eliminovať školskú neúspešnosť žiakov zo SZP (MRK),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sk-SK" sz="1600" dirty="0"/>
              <a:t>prostredníctvom vzdelávania PZ v ZŠ (vrátane PA) a OZ zlepšiť inkluzívnosť a rovnaký prístup k tomuto vzdelávaniu.</a:t>
            </a:r>
          </a:p>
          <a:p>
            <a:r>
              <a:rPr lang="sk-SK" sz="1600" dirty="0"/>
              <a:t> </a:t>
            </a:r>
          </a:p>
          <a:p>
            <a:endParaRPr lang="sk-SK" sz="1600" dirty="0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5791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okTextu 9"/>
          <p:cNvSpPr txBox="1"/>
          <p:nvPr/>
        </p:nvSpPr>
        <p:spPr>
          <a:xfrm>
            <a:off x="683568" y="1527756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FF5050"/>
                </a:solidFill>
              </a:rPr>
              <a:t>Aktivita 2: Implementácia modelu inkluzívneho vzdelávania v prostredí </a:t>
            </a:r>
            <a:r>
              <a:rPr lang="sk-SK" sz="2000" b="1" dirty="0" smtClean="0">
                <a:solidFill>
                  <a:srgbClr val="FF5050"/>
                </a:solidFill>
              </a:rPr>
              <a:t> ZŠ</a:t>
            </a:r>
            <a:endParaRPr lang="sk-SK" b="1" dirty="0">
              <a:solidFill>
                <a:srgbClr val="FF9966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884427" y="2060848"/>
            <a:ext cx="7368551" cy="4585871"/>
          </a:xfrm>
          <a:prstGeom prst="rect">
            <a:avLst/>
          </a:prstGeom>
          <a:noFill/>
          <a:ln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FF0000"/>
                </a:solidFill>
              </a:rPr>
              <a:t>Obsah aktivít: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b="1" dirty="0" smtClean="0"/>
              <a:t>Implementácia CVS </a:t>
            </a:r>
            <a:r>
              <a:rPr lang="sk-SK" sz="1600" dirty="0" smtClean="0"/>
              <a:t>– práca so žiakom v záujmových útvaroch a v ŠKD</a:t>
            </a:r>
          </a:p>
          <a:p>
            <a:pPr marL="742950" lvl="1" indent="-285750">
              <a:buFont typeface="Wingdings" pitchFamily="2" charset="2"/>
              <a:buChar char="ü"/>
            </a:pPr>
            <a:r>
              <a:rPr lang="sk-SK" sz="1600" dirty="0"/>
              <a:t> </a:t>
            </a:r>
            <a:r>
              <a:rPr lang="sk-SK" sz="1400" dirty="0"/>
              <a:t>Časový rozsah popoludňajších mimo vyučovacích aktivít:</a:t>
            </a:r>
          </a:p>
          <a:p>
            <a:pPr lvl="1"/>
            <a:r>
              <a:rPr lang="sk-SK" sz="1400" dirty="0" smtClean="0"/>
              <a:t>        2 </a:t>
            </a:r>
            <a:r>
              <a:rPr lang="sk-SK" sz="1400" dirty="0"/>
              <a:t>hodiny (1 hodiny prípravy na vyučovanie + 1 hodiny záujmovej činnosti</a:t>
            </a:r>
            <a:r>
              <a:rPr lang="sk-SK" sz="1400" dirty="0" smtClean="0"/>
              <a:t>)   napr</a:t>
            </a:r>
            <a:r>
              <a:rPr lang="sk-SK" sz="1400" dirty="0"/>
              <a:t>. od 13.00 – do 17.00 hodiny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sk-SK" sz="1400" dirty="0"/>
              <a:t>súčasťou podpory CVS  v ZŠ zapojených do národného projektu bude okrem didaktického balíčka aj pravidelné </a:t>
            </a:r>
            <a:r>
              <a:rPr lang="sk-SK" sz="1400" dirty="0" smtClean="0"/>
              <a:t>štvrťročné </a:t>
            </a:r>
            <a:r>
              <a:rPr lang="sk-SK" sz="1400" dirty="0"/>
              <a:t>vyhlasovanie tematických výtvarných a slohových súťaží medzi jednotlivými školami prostredníctvom projektového webmastera, spojené s motivačnou vecnou </a:t>
            </a:r>
            <a:r>
              <a:rPr lang="sk-SK" sz="1400" dirty="0" smtClean="0"/>
              <a:t>;</a:t>
            </a:r>
            <a:endParaRPr lang="sk-SK" sz="1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sk-SK" sz="1600" dirty="0"/>
              <a:t>Implementácia modelu inkluzívneho vzdelávania v prostredí ZŠ</a:t>
            </a:r>
            <a:r>
              <a:rPr lang="sk-SK" sz="1600" b="1" dirty="0"/>
              <a:t> - činnosť inkluzívnych tímov </a:t>
            </a:r>
            <a:r>
              <a:rPr lang="sk-SK" sz="1600" dirty="0"/>
              <a:t>(asistent učiteľa, špeciálny pedagóg, príp. školský psychológ a sociálny </a:t>
            </a:r>
            <a:r>
              <a:rPr lang="sk-SK" sz="1600" dirty="0" smtClean="0"/>
              <a:t>pedagóg – ich zaradenie do štruktúry tímov)</a:t>
            </a:r>
            <a:endParaRPr lang="sk-SK" sz="1600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sk-SK" sz="1400" dirty="0"/>
              <a:t>Kľúčovanie </a:t>
            </a:r>
            <a:r>
              <a:rPr lang="sk-SK" sz="1400" dirty="0" smtClean="0"/>
              <a:t> pre kategórie OZ na základných školách:</a:t>
            </a:r>
            <a:endParaRPr lang="sk-SK" sz="1400" dirty="0"/>
          </a:p>
          <a:p>
            <a:pPr lvl="1"/>
            <a:r>
              <a:rPr lang="sk-SK" sz="1400" dirty="0" smtClean="0"/>
              <a:t>škola </a:t>
            </a:r>
            <a:r>
              <a:rPr lang="sk-SK" sz="1400" dirty="0"/>
              <a:t>do 180 žiakov – 1 úväzok školský špeciálny pedagóg</a:t>
            </a:r>
          </a:p>
          <a:p>
            <a:pPr lvl="1"/>
            <a:r>
              <a:rPr lang="sk-SK" sz="1400" dirty="0"/>
              <a:t>181 – 400 žiakov – 1,5 úväzku OZ – </a:t>
            </a:r>
            <a:r>
              <a:rPr lang="sk-SK" sz="1400" dirty="0" smtClean="0"/>
              <a:t>šk. </a:t>
            </a:r>
            <a:r>
              <a:rPr lang="sk-SK" sz="1400" dirty="0"/>
              <a:t>špeciálny pedagóg a sociálny </a:t>
            </a:r>
            <a:r>
              <a:rPr lang="sk-SK" sz="1400" dirty="0" smtClean="0"/>
              <a:t>pedagóg/šk. </a:t>
            </a:r>
            <a:r>
              <a:rPr lang="sk-SK" sz="1400" dirty="0"/>
              <a:t>psychológ</a:t>
            </a:r>
          </a:p>
          <a:p>
            <a:pPr lvl="1"/>
            <a:r>
              <a:rPr lang="sk-SK" sz="1400" dirty="0"/>
              <a:t>401 – 700 žiakov – 2 úväzky OZ </a:t>
            </a:r>
            <a:r>
              <a:rPr lang="sk-SK" sz="1400" dirty="0" smtClean="0"/>
              <a:t>– šk. </a:t>
            </a:r>
            <a:r>
              <a:rPr lang="sk-SK" sz="1400" dirty="0"/>
              <a:t>špeciálny pedagóg a sociálny pedagóg/školský psychológ</a:t>
            </a:r>
          </a:p>
          <a:p>
            <a:pPr lvl="1"/>
            <a:r>
              <a:rPr lang="sk-SK" sz="1400" dirty="0"/>
              <a:t>701 – 1000 žiakov – 3 úväzky OZ – </a:t>
            </a:r>
            <a:r>
              <a:rPr lang="sk-SK" sz="1400" dirty="0" smtClean="0"/>
              <a:t>šk. </a:t>
            </a:r>
            <a:r>
              <a:rPr lang="sk-SK" sz="1400" dirty="0"/>
              <a:t>špeciálny pedagóg a sociálny pedagóg a sociálny pedagóg/špeciálny pedagóg/školský psychológ</a:t>
            </a:r>
          </a:p>
          <a:p>
            <a:pPr lvl="1"/>
            <a:r>
              <a:rPr lang="sk-SK" sz="1400" dirty="0"/>
              <a:t>nad 1000 žiakov – 4 úväzky OZ - školský špeciálny pedagóg, sociálny pedagóg, školský psychológ,  a sociálny pedagóg/školský špeciálny </a:t>
            </a:r>
            <a:r>
              <a:rPr lang="sk-SK" sz="1400" dirty="0" smtClean="0"/>
              <a:t>pedagóg.</a:t>
            </a:r>
            <a:endParaRPr lang="sk-SK" sz="1600" dirty="0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611560" y="21253"/>
            <a:ext cx="8064896" cy="1439001"/>
            <a:chOff x="1036" y="412"/>
            <a:chExt cx="9960" cy="2001"/>
          </a:xfrm>
        </p:grpSpPr>
        <p:pic>
          <p:nvPicPr>
            <p:cNvPr id="11" name="Obrázok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6" y="1078"/>
              <a:ext cx="2220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ok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9288" b="23383"/>
            <a:stretch>
              <a:fillRect/>
            </a:stretch>
          </p:blipFill>
          <p:spPr bwMode="auto">
            <a:xfrm>
              <a:off x="4412" y="412"/>
              <a:ext cx="1511" cy="2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ok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14" y="1021"/>
              <a:ext cx="1982" cy="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ok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9" y="459"/>
              <a:ext cx="937" cy="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74019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1087</TotalTime>
  <Words>1024</Words>
  <Application>Microsoft Office PowerPoint</Application>
  <PresentationFormat>Prezentácia na obrazovke (4:3)</PresentationFormat>
  <Paragraphs>190</Paragraphs>
  <Slides>23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  <vt:lpstr>Snímka 21</vt:lpstr>
      <vt:lpstr>Snímka 22</vt:lpstr>
      <vt:lpstr>Snímka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MPC</dc:creator>
  <cp:lastModifiedBy>Zborovňa</cp:lastModifiedBy>
  <cp:revision>84</cp:revision>
  <dcterms:created xsi:type="dcterms:W3CDTF">2015-08-13T11:06:46Z</dcterms:created>
  <dcterms:modified xsi:type="dcterms:W3CDTF">2016-11-14T07:50:56Z</dcterms:modified>
</cp:coreProperties>
</file>