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3"/>
  </p:notesMasterIdLst>
  <p:sldIdLst>
    <p:sldId id="256" r:id="rId2"/>
    <p:sldId id="257" r:id="rId3"/>
    <p:sldId id="258" r:id="rId4"/>
    <p:sldId id="261" r:id="rId5"/>
    <p:sldId id="272" r:id="rId6"/>
    <p:sldId id="273" r:id="rId7"/>
    <p:sldId id="274" r:id="rId8"/>
    <p:sldId id="275" r:id="rId9"/>
    <p:sldId id="276" r:id="rId10"/>
    <p:sldId id="277" r:id="rId11"/>
    <p:sldId id="278" r:id="rId12"/>
  </p:sldIdLst>
  <p:sldSz cx="9144000" cy="6858000" type="screen4x3"/>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99" autoAdjust="0"/>
    <p:restoredTop sz="94660"/>
  </p:normalViewPr>
  <p:slideViewPr>
    <p:cSldViewPr>
      <p:cViewPr varScale="1">
        <p:scale>
          <a:sx n="68" d="100"/>
          <a:sy n="68" d="100"/>
        </p:scale>
        <p:origin x="-144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k-SK"/>
          </a:p>
        </p:txBody>
      </p:sp>
      <p:sp>
        <p:nvSpPr>
          <p:cNvPr id="3" name="Zástupný symbol dátum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76063F4-FC51-42DC-8DAA-6D19B0B1E0B7}" type="datetimeFigureOut">
              <a:rPr lang="sk-SK" smtClean="0"/>
              <a:pPr/>
              <a:t>05.05.2020</a:t>
            </a:fld>
            <a:endParaRPr lang="sk-SK"/>
          </a:p>
        </p:txBody>
      </p:sp>
      <p:sp>
        <p:nvSpPr>
          <p:cNvPr id="4" name="Zástupný symbol obrazu snímky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k-SK"/>
          </a:p>
        </p:txBody>
      </p:sp>
      <p:sp>
        <p:nvSpPr>
          <p:cNvPr id="5" name="Zástupný symbol poznámok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6" name="Zástupný symbol päty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k-SK"/>
          </a:p>
        </p:txBody>
      </p:sp>
      <p:sp>
        <p:nvSpPr>
          <p:cNvPr id="7" name="Zástupný symbol čísla snímky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D7BA3A7-8F4C-423F-8CD1-2FD5E5EC94FB}" type="slidenum">
              <a:rPr lang="sk-SK" smtClean="0"/>
              <a:pPr/>
              <a:t>‹#›</a:t>
            </a:fld>
            <a:endParaRPr lang="sk-SK"/>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normAutofit/>
          </a:bodyPr>
          <a:lstStyle/>
          <a:p>
            <a:endParaRPr lang="sk-SK" dirty="0"/>
          </a:p>
        </p:txBody>
      </p:sp>
      <p:sp>
        <p:nvSpPr>
          <p:cNvPr id="4" name="Zástupný symbol čísla snímky 3"/>
          <p:cNvSpPr>
            <a:spLocks noGrp="1"/>
          </p:cNvSpPr>
          <p:nvPr>
            <p:ph type="sldNum" sz="quarter" idx="10"/>
          </p:nvPr>
        </p:nvSpPr>
        <p:spPr/>
        <p:txBody>
          <a:bodyPr/>
          <a:lstStyle/>
          <a:p>
            <a:fld id="{5D7BA3A7-8F4C-423F-8CD1-2FD5E5EC94FB}" type="slidenum">
              <a:rPr lang="sk-SK" smtClean="0"/>
              <a:pPr/>
              <a:t>3</a:t>
            </a:fld>
            <a:endParaRPr lang="sk-SK"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á snímka">
    <p:bg>
      <p:bgRef idx="1002">
        <a:schemeClr val="bg2"/>
      </p:bgRef>
    </p:bg>
    <p:spTree>
      <p:nvGrpSpPr>
        <p:cNvPr id="1" name=""/>
        <p:cNvGrpSpPr/>
        <p:nvPr/>
      </p:nvGrpSpPr>
      <p:grpSpPr>
        <a:xfrm>
          <a:off x="0" y="0"/>
          <a:ext cx="0" cy="0"/>
          <a:chOff x="0" y="0"/>
          <a:chExt cx="0" cy="0"/>
        </a:xfrm>
      </p:grpSpPr>
      <p:sp>
        <p:nvSpPr>
          <p:cNvPr id="7" name="Voľná forma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Voľná forma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Nadpis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sk-SK" smtClean="0"/>
              <a:t>Kliknite sem a upravte štýl predlohy nadpisov.</a:t>
            </a:r>
            <a:endParaRPr kumimoji="0" lang="en-US"/>
          </a:p>
        </p:txBody>
      </p:sp>
      <p:sp>
        <p:nvSpPr>
          <p:cNvPr id="17" name="Podnadpis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sk-SK" smtClean="0"/>
              <a:t>Kliknite sem a upravte štýl predlohy podnadpisov.</a:t>
            </a:r>
            <a:endParaRPr kumimoji="0" lang="en-US"/>
          </a:p>
        </p:txBody>
      </p:sp>
      <p:sp>
        <p:nvSpPr>
          <p:cNvPr id="30" name="Zástupný symbol dátumu 29"/>
          <p:cNvSpPr>
            <a:spLocks noGrp="1"/>
          </p:cNvSpPr>
          <p:nvPr>
            <p:ph type="dt" sz="half" idx="10"/>
          </p:nvPr>
        </p:nvSpPr>
        <p:spPr/>
        <p:txBody>
          <a:bodyPr/>
          <a:lstStyle/>
          <a:p>
            <a:fld id="{34BE30FC-D21A-4D64-BB31-DE4BFBA3C8E0}" type="datetimeFigureOut">
              <a:rPr lang="sk-SK" smtClean="0"/>
              <a:pPr/>
              <a:t>05.05.2020</a:t>
            </a:fld>
            <a:endParaRPr lang="sk-SK"/>
          </a:p>
        </p:txBody>
      </p:sp>
      <p:sp>
        <p:nvSpPr>
          <p:cNvPr id="19" name="Zástupný symbol päty 18"/>
          <p:cNvSpPr>
            <a:spLocks noGrp="1"/>
          </p:cNvSpPr>
          <p:nvPr>
            <p:ph type="ftr" sz="quarter" idx="11"/>
          </p:nvPr>
        </p:nvSpPr>
        <p:spPr/>
        <p:txBody>
          <a:bodyPr/>
          <a:lstStyle/>
          <a:p>
            <a:endParaRPr lang="sk-SK"/>
          </a:p>
        </p:txBody>
      </p:sp>
      <p:sp>
        <p:nvSpPr>
          <p:cNvPr id="27" name="Zástupný symbol čísla snímky 26"/>
          <p:cNvSpPr>
            <a:spLocks noGrp="1"/>
          </p:cNvSpPr>
          <p:nvPr>
            <p:ph type="sldNum" sz="quarter" idx="12"/>
          </p:nvPr>
        </p:nvSpPr>
        <p:spPr/>
        <p:txBody>
          <a:bodyPr/>
          <a:lstStyle/>
          <a:p>
            <a:fld id="{5EB70413-3DCF-418E-9021-730739B5E129}" type="slidenum">
              <a:rPr lang="sk-SK" smtClean="0"/>
              <a:pPr/>
              <a:t>‹#›</a:t>
            </a:fld>
            <a:endParaRPr lang="sk-SK"/>
          </a:p>
        </p:txBody>
      </p:sp>
    </p:spTree>
  </p:cSld>
  <p:clrMapOvr>
    <a:overrideClrMapping bg1="dk1" tx1="lt1" bg2="dk2" tx2="lt2" accent1="accent1" accent2="accent2" accent3="accent3" accent4="accent4" accent5="accent5" accent6="accent6" hlink="hlink" folHlink="folHlink"/>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sk-SK" smtClean="0"/>
              <a:t>Kliknite sem a upravte štýl predlohy nadpisov.</a:t>
            </a:r>
            <a:endParaRPr kumimoji="0" lang="en-US"/>
          </a:p>
        </p:txBody>
      </p:sp>
      <p:sp>
        <p:nvSpPr>
          <p:cNvPr id="3" name="Zástupný symbol zvislého textu 2"/>
          <p:cNvSpPr>
            <a:spLocks noGrp="1"/>
          </p:cNvSpPr>
          <p:nvPr>
            <p:ph type="body" orient="vert" idx="1"/>
          </p:nvPr>
        </p:nvSpPr>
        <p:spPr/>
        <p:txBody>
          <a:bodyPr vert="eaVert"/>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4" name="Zástupný symbol dátumu 3"/>
          <p:cNvSpPr>
            <a:spLocks noGrp="1"/>
          </p:cNvSpPr>
          <p:nvPr>
            <p:ph type="dt" sz="half" idx="10"/>
          </p:nvPr>
        </p:nvSpPr>
        <p:spPr/>
        <p:txBody>
          <a:bodyPr/>
          <a:lstStyle/>
          <a:p>
            <a:fld id="{34BE30FC-D21A-4D64-BB31-DE4BFBA3C8E0}" type="datetimeFigureOut">
              <a:rPr lang="sk-SK" smtClean="0"/>
              <a:pPr/>
              <a:t>05.05.2020</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5EB70413-3DCF-418E-9021-730739B5E129}" type="slidenum">
              <a:rPr lang="sk-SK" smtClean="0"/>
              <a:pPr/>
              <a:t>‹#›</a:t>
            </a:fld>
            <a:endParaRPr lang="sk-SK"/>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Zvislý nadpis 1"/>
          <p:cNvSpPr>
            <a:spLocks noGrp="1"/>
          </p:cNvSpPr>
          <p:nvPr>
            <p:ph type="title" orient="vert"/>
          </p:nvPr>
        </p:nvSpPr>
        <p:spPr>
          <a:xfrm>
            <a:off x="6629400" y="274638"/>
            <a:ext cx="2057400" cy="5851525"/>
          </a:xfrm>
        </p:spPr>
        <p:txBody>
          <a:bodyPr vert="eaVert"/>
          <a:lstStyle/>
          <a:p>
            <a:r>
              <a:rPr kumimoji="0" lang="sk-SK" smtClean="0"/>
              <a:t>Kliknite sem a upravte štýl predlohy nadpisov.</a:t>
            </a:r>
            <a:endParaRPr kumimoji="0" lang="en-US"/>
          </a:p>
        </p:txBody>
      </p:sp>
      <p:sp>
        <p:nvSpPr>
          <p:cNvPr id="3" name="Zástupný symbol zvislého textu 2"/>
          <p:cNvSpPr>
            <a:spLocks noGrp="1"/>
          </p:cNvSpPr>
          <p:nvPr>
            <p:ph type="body" orient="vert" idx="1"/>
          </p:nvPr>
        </p:nvSpPr>
        <p:spPr>
          <a:xfrm>
            <a:off x="457200" y="274638"/>
            <a:ext cx="6019800" cy="5851525"/>
          </a:xfrm>
        </p:spPr>
        <p:txBody>
          <a:bodyPr vert="eaVert"/>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4" name="Zástupný symbol dátumu 3"/>
          <p:cNvSpPr>
            <a:spLocks noGrp="1"/>
          </p:cNvSpPr>
          <p:nvPr>
            <p:ph type="dt" sz="half" idx="10"/>
          </p:nvPr>
        </p:nvSpPr>
        <p:spPr/>
        <p:txBody>
          <a:bodyPr/>
          <a:lstStyle/>
          <a:p>
            <a:fld id="{34BE30FC-D21A-4D64-BB31-DE4BFBA3C8E0}" type="datetimeFigureOut">
              <a:rPr lang="sk-SK" smtClean="0"/>
              <a:pPr/>
              <a:t>05.05.2020</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5EB70413-3DCF-418E-9021-730739B5E129}" type="slidenum">
              <a:rPr lang="sk-SK" smtClean="0"/>
              <a:pPr/>
              <a:t>‹#›</a:t>
            </a:fld>
            <a:endParaRPr lang="sk-SK"/>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lgn="l">
              <a:defRPr/>
            </a:lvl1pPr>
          </a:lstStyle>
          <a:p>
            <a:r>
              <a:rPr kumimoji="0" lang="sk-SK" smtClean="0"/>
              <a:t>Kliknite sem a upravte štýl predlohy nadpisov.</a:t>
            </a:r>
            <a:endParaRPr kumimoji="0" lang="en-US"/>
          </a:p>
        </p:txBody>
      </p:sp>
      <p:sp>
        <p:nvSpPr>
          <p:cNvPr id="3" name="Zástupný symbol obsahu 2"/>
          <p:cNvSpPr>
            <a:spLocks noGrp="1"/>
          </p:cNvSpPr>
          <p:nvPr>
            <p:ph idx="1"/>
          </p:nvPr>
        </p:nvSpPr>
        <p:spPr/>
        <p:txBody>
          <a:bodyPr/>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4" name="Zástupný symbol dátumu 3"/>
          <p:cNvSpPr>
            <a:spLocks noGrp="1"/>
          </p:cNvSpPr>
          <p:nvPr>
            <p:ph type="dt" sz="half" idx="10"/>
          </p:nvPr>
        </p:nvSpPr>
        <p:spPr/>
        <p:txBody>
          <a:bodyPr/>
          <a:lstStyle/>
          <a:p>
            <a:fld id="{34BE30FC-D21A-4D64-BB31-DE4BFBA3C8E0}" type="datetimeFigureOut">
              <a:rPr lang="sk-SK" smtClean="0"/>
              <a:pPr/>
              <a:t>05.05.2020</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5EB70413-3DCF-418E-9021-730739B5E129}" type="slidenum">
              <a:rPr lang="sk-SK" smtClean="0"/>
              <a:pPr/>
              <a:t>‹#›</a:t>
            </a:fld>
            <a:endParaRPr lang="sk-SK"/>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Hlavička sekcie">
    <p:bg>
      <p:bgRef idx="1002">
        <a:schemeClr val="bg2"/>
      </p:bgRef>
    </p:bg>
    <p:spTree>
      <p:nvGrpSpPr>
        <p:cNvPr id="1" name=""/>
        <p:cNvGrpSpPr/>
        <p:nvPr/>
      </p:nvGrpSpPr>
      <p:grpSpPr>
        <a:xfrm>
          <a:off x="0" y="0"/>
          <a:ext cx="0" cy="0"/>
          <a:chOff x="0" y="0"/>
          <a:chExt cx="0" cy="0"/>
        </a:xfrm>
      </p:grpSpPr>
      <p:sp>
        <p:nvSpPr>
          <p:cNvPr id="7" name="Voľná forma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Voľná forma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Nadpis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sk-SK" smtClean="0"/>
              <a:t>Kliknite sem a upravte štýl predlohy nadpisov.</a:t>
            </a:r>
            <a:endParaRPr kumimoji="0" lang="en-US"/>
          </a:p>
        </p:txBody>
      </p:sp>
      <p:sp>
        <p:nvSpPr>
          <p:cNvPr id="3" name="Zástupný symbol textu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sk-SK" smtClean="0"/>
              <a:t>Kliknite sem a upravte štýly predlohy textu.</a:t>
            </a:r>
          </a:p>
        </p:txBody>
      </p:sp>
      <p:sp>
        <p:nvSpPr>
          <p:cNvPr id="4" name="Zástupný symbol dátumu 3"/>
          <p:cNvSpPr>
            <a:spLocks noGrp="1"/>
          </p:cNvSpPr>
          <p:nvPr>
            <p:ph type="dt" sz="half" idx="10"/>
          </p:nvPr>
        </p:nvSpPr>
        <p:spPr/>
        <p:txBody>
          <a:bodyPr/>
          <a:lstStyle/>
          <a:p>
            <a:fld id="{34BE30FC-D21A-4D64-BB31-DE4BFBA3C8E0}" type="datetimeFigureOut">
              <a:rPr lang="sk-SK" smtClean="0"/>
              <a:pPr/>
              <a:t>05.05.2020</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5EB70413-3DCF-418E-9021-730739B5E129}" type="slidenum">
              <a:rPr lang="sk-SK" smtClean="0"/>
              <a:pPr/>
              <a:t>‹#›</a:t>
            </a:fld>
            <a:endParaRPr lang="sk-SK"/>
          </a:p>
        </p:txBody>
      </p:sp>
    </p:spTree>
  </p:cSld>
  <p:clrMapOvr>
    <a:overrideClrMapping bg1="dk1" tx1="lt1" bg2="dk2" tx2="lt2" accent1="accent1" accent2="accent2" accent3="accent3" accent4="accent4" accent5="accent5" accent6="accent6" hlink="hlink" folHlink="folHlink"/>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7467600" cy="1143000"/>
          </a:xfrm>
        </p:spPr>
        <p:txBody>
          <a:bodyPr/>
          <a:lstStyle/>
          <a:p>
            <a:r>
              <a:rPr kumimoji="0" lang="sk-SK" smtClean="0"/>
              <a:t>Kliknite sem a upravte štýl predlohy nadpisov.</a:t>
            </a:r>
            <a:endParaRPr kumimoji="0" lang="en-US"/>
          </a:p>
        </p:txBody>
      </p:sp>
      <p:sp>
        <p:nvSpPr>
          <p:cNvPr id="3" name="Zástupný symbol obsahu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4" name="Zástupný symbol obsahu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5" name="Zástupný symbol dátumu 4"/>
          <p:cNvSpPr>
            <a:spLocks noGrp="1"/>
          </p:cNvSpPr>
          <p:nvPr>
            <p:ph type="dt" sz="half" idx="10"/>
          </p:nvPr>
        </p:nvSpPr>
        <p:spPr/>
        <p:txBody>
          <a:bodyPr/>
          <a:lstStyle/>
          <a:p>
            <a:fld id="{34BE30FC-D21A-4D64-BB31-DE4BFBA3C8E0}" type="datetimeFigureOut">
              <a:rPr lang="sk-SK" smtClean="0"/>
              <a:pPr/>
              <a:t>05.05.2020</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5EB70413-3DCF-418E-9021-730739B5E129}" type="slidenum">
              <a:rPr lang="sk-SK" smtClean="0"/>
              <a:pPr/>
              <a:t>‹#›</a:t>
            </a:fld>
            <a:endParaRPr lang="sk-SK"/>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anie">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8229600" cy="1143000"/>
          </a:xfrm>
        </p:spPr>
        <p:txBody>
          <a:bodyPr anchor="ctr"/>
          <a:lstStyle>
            <a:lvl1pPr>
              <a:defRPr/>
            </a:lvl1pPr>
          </a:lstStyle>
          <a:p>
            <a:r>
              <a:rPr kumimoji="0" lang="sk-SK" smtClean="0"/>
              <a:t>Kliknite sem a upravte štýl predlohy nadpisov.</a:t>
            </a:r>
            <a:endParaRPr kumimoji="0" lang="en-US"/>
          </a:p>
        </p:txBody>
      </p:sp>
      <p:sp>
        <p:nvSpPr>
          <p:cNvPr id="3" name="Zástupný symbol textu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sk-SK" smtClean="0"/>
              <a:t>Kliknite sem a upravte štýly predlohy textu.</a:t>
            </a:r>
          </a:p>
        </p:txBody>
      </p:sp>
      <p:sp>
        <p:nvSpPr>
          <p:cNvPr id="4" name="Zástupný symbol textu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sk-SK" smtClean="0"/>
              <a:t>Kliknite sem a upravte štýly predlohy textu.</a:t>
            </a:r>
          </a:p>
        </p:txBody>
      </p:sp>
      <p:sp>
        <p:nvSpPr>
          <p:cNvPr id="5" name="Zástupný symbol obsahu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6" name="Zástupný symbol obsahu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7" name="Zástupný symbol dátumu 6"/>
          <p:cNvSpPr>
            <a:spLocks noGrp="1"/>
          </p:cNvSpPr>
          <p:nvPr>
            <p:ph type="dt" sz="half" idx="10"/>
          </p:nvPr>
        </p:nvSpPr>
        <p:spPr/>
        <p:txBody>
          <a:bodyPr/>
          <a:lstStyle/>
          <a:p>
            <a:fld id="{34BE30FC-D21A-4D64-BB31-DE4BFBA3C8E0}" type="datetimeFigureOut">
              <a:rPr lang="sk-SK" smtClean="0"/>
              <a:pPr/>
              <a:t>05.05.2020</a:t>
            </a:fld>
            <a:endParaRPr lang="sk-SK"/>
          </a:p>
        </p:txBody>
      </p:sp>
      <p:sp>
        <p:nvSpPr>
          <p:cNvPr id="8" name="Zástupný symbol päty 7"/>
          <p:cNvSpPr>
            <a:spLocks noGrp="1"/>
          </p:cNvSpPr>
          <p:nvPr>
            <p:ph type="ftr" sz="quarter" idx="11"/>
          </p:nvPr>
        </p:nvSpPr>
        <p:spPr/>
        <p:txBody>
          <a:bodyPr/>
          <a:lstStyle/>
          <a:p>
            <a:endParaRPr lang="sk-SK"/>
          </a:p>
        </p:txBody>
      </p:sp>
      <p:sp>
        <p:nvSpPr>
          <p:cNvPr id="9" name="Zástupný symbol čísla snímky 8"/>
          <p:cNvSpPr>
            <a:spLocks noGrp="1"/>
          </p:cNvSpPr>
          <p:nvPr>
            <p:ph type="sldNum" sz="quarter" idx="12"/>
          </p:nvPr>
        </p:nvSpPr>
        <p:spPr/>
        <p:txBody>
          <a:bodyPr/>
          <a:lstStyle/>
          <a:p>
            <a:fld id="{5EB70413-3DCF-418E-9021-730739B5E129}" type="slidenum">
              <a:rPr lang="sk-SK" smtClean="0"/>
              <a:pPr/>
              <a:t>‹#›</a:t>
            </a:fld>
            <a:endParaRPr lang="sk-SK"/>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320"/>
            <a:ext cx="7470648" cy="1143000"/>
          </a:xfrm>
        </p:spPr>
        <p:txBody>
          <a:bodyPr anchor="ctr"/>
          <a:lstStyle>
            <a:lvl1pPr algn="l">
              <a:defRPr sz="4600"/>
            </a:lvl1pPr>
          </a:lstStyle>
          <a:p>
            <a:r>
              <a:rPr kumimoji="0" lang="sk-SK" smtClean="0"/>
              <a:t>Kliknite sem a upravte štýl predlohy nadpisov.</a:t>
            </a:r>
            <a:endParaRPr kumimoji="0" lang="en-US"/>
          </a:p>
        </p:txBody>
      </p:sp>
      <p:sp>
        <p:nvSpPr>
          <p:cNvPr id="7" name="Zástupný symbol dátumu 6"/>
          <p:cNvSpPr>
            <a:spLocks noGrp="1"/>
          </p:cNvSpPr>
          <p:nvPr>
            <p:ph type="dt" sz="half" idx="10"/>
          </p:nvPr>
        </p:nvSpPr>
        <p:spPr/>
        <p:txBody>
          <a:bodyPr/>
          <a:lstStyle/>
          <a:p>
            <a:fld id="{34BE30FC-D21A-4D64-BB31-DE4BFBA3C8E0}" type="datetimeFigureOut">
              <a:rPr lang="sk-SK" smtClean="0"/>
              <a:pPr/>
              <a:t>05.05.2020</a:t>
            </a:fld>
            <a:endParaRPr lang="sk-SK"/>
          </a:p>
        </p:txBody>
      </p:sp>
      <p:sp>
        <p:nvSpPr>
          <p:cNvPr id="8" name="Zástupný symbol čísla snímky 7"/>
          <p:cNvSpPr>
            <a:spLocks noGrp="1"/>
          </p:cNvSpPr>
          <p:nvPr>
            <p:ph type="sldNum" sz="quarter" idx="11"/>
          </p:nvPr>
        </p:nvSpPr>
        <p:spPr/>
        <p:txBody>
          <a:bodyPr/>
          <a:lstStyle/>
          <a:p>
            <a:fld id="{5EB70413-3DCF-418E-9021-730739B5E129}" type="slidenum">
              <a:rPr lang="sk-SK" smtClean="0"/>
              <a:pPr/>
              <a:t>‹#›</a:t>
            </a:fld>
            <a:endParaRPr lang="sk-SK"/>
          </a:p>
        </p:txBody>
      </p:sp>
      <p:sp>
        <p:nvSpPr>
          <p:cNvPr id="9" name="Zástupný symbol päty 8"/>
          <p:cNvSpPr>
            <a:spLocks noGrp="1"/>
          </p:cNvSpPr>
          <p:nvPr>
            <p:ph type="ftr" sz="quarter" idx="12"/>
          </p:nvPr>
        </p:nvSpPr>
        <p:spPr/>
        <p:txBody>
          <a:bodyPr/>
          <a:lstStyle/>
          <a:p>
            <a:endParaRPr lang="sk-SK"/>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Zástupný symbol dátumu 1"/>
          <p:cNvSpPr>
            <a:spLocks noGrp="1"/>
          </p:cNvSpPr>
          <p:nvPr>
            <p:ph type="dt" sz="half" idx="10"/>
          </p:nvPr>
        </p:nvSpPr>
        <p:spPr/>
        <p:txBody>
          <a:bodyPr/>
          <a:lstStyle/>
          <a:p>
            <a:fld id="{34BE30FC-D21A-4D64-BB31-DE4BFBA3C8E0}" type="datetimeFigureOut">
              <a:rPr lang="sk-SK" smtClean="0"/>
              <a:pPr/>
              <a:t>05.05.2020</a:t>
            </a:fld>
            <a:endParaRPr lang="sk-SK"/>
          </a:p>
        </p:txBody>
      </p:sp>
      <p:sp>
        <p:nvSpPr>
          <p:cNvPr id="3" name="Zástupný symbol päty 2"/>
          <p:cNvSpPr>
            <a:spLocks noGrp="1"/>
          </p:cNvSpPr>
          <p:nvPr>
            <p:ph type="ftr" sz="quarter" idx="11"/>
          </p:nvPr>
        </p:nvSpPr>
        <p:spPr/>
        <p:txBody>
          <a:bodyPr/>
          <a:lstStyle/>
          <a:p>
            <a:endParaRPr lang="sk-SK"/>
          </a:p>
        </p:txBody>
      </p:sp>
      <p:sp>
        <p:nvSpPr>
          <p:cNvPr id="4" name="Zástupný symbol čísla snímky 3"/>
          <p:cNvSpPr>
            <a:spLocks noGrp="1"/>
          </p:cNvSpPr>
          <p:nvPr>
            <p:ph type="sldNum" sz="quarter" idx="12"/>
          </p:nvPr>
        </p:nvSpPr>
        <p:spPr/>
        <p:txBody>
          <a:bodyPr/>
          <a:lstStyle/>
          <a:p>
            <a:fld id="{5EB70413-3DCF-418E-9021-730739B5E129}" type="slidenum">
              <a:rPr lang="sk-SK" smtClean="0"/>
              <a:pPr/>
              <a:t>‹#›</a:t>
            </a:fld>
            <a:endParaRPr lang="sk-SK"/>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Nadpis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sk-SK" smtClean="0"/>
              <a:t>Kliknite sem a upravte štýl predlohy nadpisov.</a:t>
            </a:r>
            <a:endParaRPr kumimoji="0" lang="en-US"/>
          </a:p>
        </p:txBody>
      </p:sp>
      <p:sp>
        <p:nvSpPr>
          <p:cNvPr id="3" name="Zástupný symbol textu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sk-SK" smtClean="0"/>
              <a:t>Kliknite sem a upravte štýly predlohy textu.</a:t>
            </a:r>
          </a:p>
        </p:txBody>
      </p:sp>
      <p:sp>
        <p:nvSpPr>
          <p:cNvPr id="4" name="Zástupný symbol obsahu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5" name="Zástupný symbol dátumu 4"/>
          <p:cNvSpPr>
            <a:spLocks noGrp="1"/>
          </p:cNvSpPr>
          <p:nvPr>
            <p:ph type="dt" sz="half" idx="10"/>
          </p:nvPr>
        </p:nvSpPr>
        <p:spPr/>
        <p:txBody>
          <a:bodyPr/>
          <a:lstStyle/>
          <a:p>
            <a:fld id="{34BE30FC-D21A-4D64-BB31-DE4BFBA3C8E0}" type="datetimeFigureOut">
              <a:rPr lang="sk-SK" smtClean="0"/>
              <a:pPr/>
              <a:t>05.05.2020</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a:xfrm>
            <a:off x="8156448" y="6422064"/>
            <a:ext cx="762000" cy="365125"/>
          </a:xfrm>
        </p:spPr>
        <p:txBody>
          <a:bodyPr/>
          <a:lstStyle/>
          <a:p>
            <a:fld id="{5EB70413-3DCF-418E-9021-730739B5E129}" type="slidenum">
              <a:rPr lang="sk-SK" smtClean="0"/>
              <a:pPr/>
              <a:t>‹#›</a:t>
            </a:fld>
            <a:endParaRPr lang="sk-SK"/>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ok s popisom">
    <p:spTree>
      <p:nvGrpSpPr>
        <p:cNvPr id="1" name=""/>
        <p:cNvGrpSpPr/>
        <p:nvPr/>
      </p:nvGrpSpPr>
      <p:grpSpPr>
        <a:xfrm>
          <a:off x="0" y="0"/>
          <a:ext cx="0" cy="0"/>
          <a:chOff x="0" y="0"/>
          <a:chExt cx="0" cy="0"/>
        </a:xfrm>
      </p:grpSpPr>
      <p:sp>
        <p:nvSpPr>
          <p:cNvPr id="2" name="Nadpis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sk-SK" smtClean="0"/>
              <a:t>Kliknite sem a upravte štýl predlohy nadpisov.</a:t>
            </a:r>
            <a:endParaRPr kumimoji="0" lang="en-US"/>
          </a:p>
        </p:txBody>
      </p:sp>
      <p:sp>
        <p:nvSpPr>
          <p:cNvPr id="3" name="Zástupný symbol obrázka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sk-SK" smtClean="0"/>
              <a:t>Ak chcete pridať obrázok, kliknite na ikonu</a:t>
            </a:r>
            <a:endParaRPr kumimoji="0" lang="en-US" dirty="0"/>
          </a:p>
        </p:txBody>
      </p:sp>
      <p:sp>
        <p:nvSpPr>
          <p:cNvPr id="4" name="Zástupný symbol textu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sk-SK" smtClean="0"/>
              <a:t>Kliknite sem a upravte štýly predlohy textu.</a:t>
            </a:r>
          </a:p>
        </p:txBody>
      </p:sp>
      <p:sp>
        <p:nvSpPr>
          <p:cNvPr id="5" name="Zástupný symbol dátumu 4"/>
          <p:cNvSpPr>
            <a:spLocks noGrp="1"/>
          </p:cNvSpPr>
          <p:nvPr>
            <p:ph type="dt" sz="half" idx="10"/>
          </p:nvPr>
        </p:nvSpPr>
        <p:spPr>
          <a:xfrm>
            <a:off x="457200" y="6422064"/>
            <a:ext cx="2133600" cy="365125"/>
          </a:xfrm>
        </p:spPr>
        <p:txBody>
          <a:bodyPr/>
          <a:lstStyle/>
          <a:p>
            <a:fld id="{34BE30FC-D21A-4D64-BB31-DE4BFBA3C8E0}" type="datetimeFigureOut">
              <a:rPr lang="sk-SK" smtClean="0"/>
              <a:pPr/>
              <a:t>05.05.2020</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5EB70413-3DCF-418E-9021-730739B5E129}" type="slidenum">
              <a:rPr lang="sk-SK" smtClean="0"/>
              <a:pPr/>
              <a:t>‹#›</a:t>
            </a:fld>
            <a:endParaRPr lang="sk-SK"/>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Voľná forma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Voľná forma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Zástupný symbol nadpisu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sk-SK" smtClean="0"/>
              <a:t>Kliknite sem a upravte štýl predlohy nadpisov.</a:t>
            </a:r>
            <a:endParaRPr kumimoji="0" lang="en-US"/>
          </a:p>
        </p:txBody>
      </p:sp>
      <p:sp>
        <p:nvSpPr>
          <p:cNvPr id="30" name="Zástupný symbol textu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sk-SK" smtClean="0"/>
              <a:t>Kliknite sem a upravte štýly predlohy textu.</a:t>
            </a:r>
          </a:p>
          <a:p>
            <a:pPr lvl="1" eaLnBrk="1" latinLnBrk="0" hangingPunct="1"/>
            <a:r>
              <a:rPr kumimoji="0" lang="sk-SK" smtClean="0"/>
              <a:t>Druhá úroveň</a:t>
            </a:r>
          </a:p>
          <a:p>
            <a:pPr lvl="2" eaLnBrk="1" latinLnBrk="0" hangingPunct="1"/>
            <a:r>
              <a:rPr kumimoji="0" lang="sk-SK" smtClean="0"/>
              <a:t>Tretia úroveň</a:t>
            </a:r>
          </a:p>
          <a:p>
            <a:pPr lvl="3" eaLnBrk="1" latinLnBrk="0" hangingPunct="1"/>
            <a:r>
              <a:rPr kumimoji="0" lang="sk-SK" smtClean="0"/>
              <a:t>Štvrtá úroveň</a:t>
            </a:r>
          </a:p>
          <a:p>
            <a:pPr lvl="4" eaLnBrk="1" latinLnBrk="0" hangingPunct="1"/>
            <a:r>
              <a:rPr kumimoji="0" lang="sk-SK" smtClean="0"/>
              <a:t>Piata úroveň</a:t>
            </a:r>
            <a:endParaRPr kumimoji="0" lang="en-US"/>
          </a:p>
        </p:txBody>
      </p:sp>
      <p:sp>
        <p:nvSpPr>
          <p:cNvPr id="10" name="Zástupný symbol dátumu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34BE30FC-D21A-4D64-BB31-DE4BFBA3C8E0}" type="datetimeFigureOut">
              <a:rPr lang="sk-SK" smtClean="0"/>
              <a:pPr/>
              <a:t>05.05.2020</a:t>
            </a:fld>
            <a:endParaRPr lang="sk-SK"/>
          </a:p>
        </p:txBody>
      </p:sp>
      <p:sp>
        <p:nvSpPr>
          <p:cNvPr id="22" name="Zástupný symbol päty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sk-SK"/>
          </a:p>
        </p:txBody>
      </p:sp>
      <p:sp>
        <p:nvSpPr>
          <p:cNvPr id="18" name="Zástupný symbol čísla snímky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5EB70413-3DCF-418E-9021-730739B5E129}" type="slidenum">
              <a:rPr lang="sk-SK" smtClean="0"/>
              <a:pPr/>
              <a:t>‹#›</a:t>
            </a:fld>
            <a:endParaRPr lang="sk-SK"/>
          </a:p>
        </p:txBody>
      </p:sp>
    </p:spTree>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ransition/>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 Id="rId6" Type="http://schemas.openxmlformats.org/officeDocument/2006/relationships/image" Target="../media/image17.jpeg"/><Relationship Id="rId5" Type="http://schemas.openxmlformats.org/officeDocument/2006/relationships/image" Target="../media/image16.jpeg"/><Relationship Id="rId4" Type="http://schemas.openxmlformats.org/officeDocument/2006/relationships/image" Target="../media/image15.jpeg"/></Relationships>
</file>

<file path=ppt/slides/_rels/slide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428596" y="1928802"/>
            <a:ext cx="8072494" cy="2301240"/>
          </a:xfrm>
        </p:spPr>
        <p:txBody>
          <a:bodyPr>
            <a:normAutofit/>
          </a:bodyPr>
          <a:lstStyle/>
          <a:p>
            <a:r>
              <a:rPr lang="sk-SK" sz="4800" dirty="0" smtClean="0">
                <a:effectLst>
                  <a:outerShdw blurRad="38100" dist="38100" dir="2700000" algn="tl">
                    <a:srgbClr val="000000">
                      <a:alpha val="43137"/>
                    </a:srgbClr>
                  </a:outerShdw>
                </a:effectLst>
              </a:rPr>
              <a:t>         </a:t>
            </a:r>
            <a:r>
              <a:rPr lang="sk-SK" sz="5000" dirty="0" smtClean="0">
                <a:solidFill>
                  <a:schemeClr val="bg2">
                    <a:lumMod val="75000"/>
                  </a:schemeClr>
                </a:solidFill>
                <a:effectLst>
                  <a:outerShdw blurRad="38100" dist="38100" dir="2700000" algn="tl">
                    <a:srgbClr val="000000">
                      <a:alpha val="43137"/>
                    </a:srgbClr>
                  </a:outerShdw>
                </a:effectLst>
              </a:rPr>
              <a:t>Domácnosť a úspora energie</a:t>
            </a:r>
            <a:endParaRPr lang="sk-SK" sz="5000" dirty="0">
              <a:solidFill>
                <a:schemeClr val="bg2">
                  <a:lumMod val="75000"/>
                </a:schemeClr>
              </a:solidFill>
              <a:effectLst>
                <a:outerShdw blurRad="38100" dist="38100" dir="2700000" algn="tl">
                  <a:srgbClr val="000000">
                    <a:alpha val="43137"/>
                  </a:srgbClr>
                </a:outerShdw>
              </a:effectLst>
            </a:endParaRPr>
          </a:p>
        </p:txBody>
      </p:sp>
      <p:sp>
        <p:nvSpPr>
          <p:cNvPr id="3" name="Obdĺžnik 2"/>
          <p:cNvSpPr/>
          <p:nvPr/>
        </p:nvSpPr>
        <p:spPr>
          <a:xfrm>
            <a:off x="4211960" y="6215082"/>
            <a:ext cx="4464496" cy="523220"/>
          </a:xfrm>
          <a:prstGeom prst="rect">
            <a:avLst/>
          </a:prstGeom>
        </p:spPr>
        <p:txBody>
          <a:bodyPr wrap="square">
            <a:spAutoFit/>
          </a:bodyPr>
          <a:lstStyle/>
          <a:p>
            <a:r>
              <a:rPr lang="sk-SK" sz="2800" dirty="0" smtClean="0">
                <a:solidFill>
                  <a:schemeClr val="accent1"/>
                </a:solidFill>
              </a:rPr>
              <a:t>Technika pre </a:t>
            </a:r>
            <a:r>
              <a:rPr lang="sk-SK" sz="2800" dirty="0" smtClean="0">
                <a:solidFill>
                  <a:schemeClr val="accent1"/>
                </a:solidFill>
              </a:rPr>
              <a:t>7.ročník </a:t>
            </a:r>
            <a:r>
              <a:rPr lang="sk-SK" sz="2800" dirty="0" smtClean="0">
                <a:solidFill>
                  <a:schemeClr val="accent1"/>
                </a:solidFill>
              </a:rPr>
              <a:t>ZŠ</a:t>
            </a:r>
            <a:endParaRPr lang="sk-SK" sz="2800" dirty="0">
              <a:solidFill>
                <a:schemeClr val="accent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obsahu 2"/>
          <p:cNvSpPr>
            <a:spLocks noGrp="1"/>
          </p:cNvSpPr>
          <p:nvPr>
            <p:ph idx="1"/>
          </p:nvPr>
        </p:nvSpPr>
        <p:spPr>
          <a:xfrm>
            <a:off x="0" y="0"/>
            <a:ext cx="9144000" cy="6858000"/>
          </a:xfrm>
        </p:spPr>
        <p:txBody>
          <a:bodyPr/>
          <a:lstStyle/>
          <a:p>
            <a:pPr>
              <a:buNone/>
            </a:pPr>
            <a:r>
              <a:rPr lang="sk-SK" b="1" dirty="0" smtClean="0">
                <a:solidFill>
                  <a:schemeClr val="bg2">
                    <a:lumMod val="75000"/>
                  </a:schemeClr>
                </a:solidFill>
              </a:rPr>
              <a:t>    </a:t>
            </a:r>
            <a:r>
              <a:rPr lang="sk-SK" sz="2400" b="1" dirty="0" smtClean="0">
                <a:solidFill>
                  <a:schemeClr val="bg1"/>
                </a:solidFill>
              </a:rPr>
              <a:t>Chladenie a mrazenie</a:t>
            </a:r>
          </a:p>
          <a:p>
            <a:r>
              <a:rPr lang="sk-SK" sz="2400" dirty="0" smtClean="0">
                <a:solidFill>
                  <a:schemeClr val="bg1"/>
                </a:solidFill>
              </a:rPr>
              <a:t>Ukladajte do chladničky len studené potraviny</a:t>
            </a:r>
          </a:p>
          <a:p>
            <a:r>
              <a:rPr lang="sk-SK" sz="2400" dirty="0" smtClean="0">
                <a:solidFill>
                  <a:schemeClr val="bg1"/>
                </a:solidFill>
              </a:rPr>
              <a:t>Chladničku neumiestňujte v blízkosti sporáku alebo iného zdroja tepla</a:t>
            </a:r>
          </a:p>
          <a:p>
            <a:r>
              <a:rPr lang="sk-SK" sz="2400" dirty="0" smtClean="0">
                <a:solidFill>
                  <a:schemeClr val="bg1"/>
                </a:solidFill>
              </a:rPr>
              <a:t>Pokiaľ chladnička nemá automatické odmrazovanie, odstraňujte námrazu v pravidelných intervaloch</a:t>
            </a:r>
          </a:p>
          <a:p>
            <a:r>
              <a:rPr lang="sk-SK" sz="2400" dirty="0" smtClean="0">
                <a:solidFill>
                  <a:schemeClr val="bg1"/>
                </a:solidFill>
              </a:rPr>
              <a:t>Ak je tesnenie na vonkajších dverách poškodené, vymeňte ho</a:t>
            </a:r>
          </a:p>
          <a:p>
            <a:pPr>
              <a:buNone/>
            </a:pPr>
            <a:r>
              <a:rPr lang="sk-SK" sz="2400" b="1" dirty="0" smtClean="0">
                <a:solidFill>
                  <a:schemeClr val="bg1"/>
                </a:solidFill>
              </a:rPr>
              <a:t>     Pranie a sušenie</a:t>
            </a:r>
            <a:endParaRPr lang="sk-SK" sz="2400" dirty="0" smtClean="0">
              <a:solidFill>
                <a:schemeClr val="bg1"/>
              </a:solidFill>
            </a:endParaRPr>
          </a:p>
          <a:p>
            <a:r>
              <a:rPr lang="sk-SK" sz="2400" dirty="0" smtClean="0">
                <a:solidFill>
                  <a:schemeClr val="bg1"/>
                </a:solidFill>
              </a:rPr>
              <a:t>Plne využívajte objem práčky</a:t>
            </a:r>
            <a:endParaRPr lang="sk-SK" sz="2400" dirty="0">
              <a:solidFill>
                <a:schemeClr val="bg1"/>
              </a:solidFill>
            </a:endParaRPr>
          </a:p>
        </p:txBody>
      </p:sp>
      <p:pic>
        <p:nvPicPr>
          <p:cNvPr id="30724" name="Picture 4" descr="http://www.toplednice.cz/wp-content/gallery/domaci-lednicky/domaci-lednicky-3.png"/>
          <p:cNvPicPr>
            <a:picLocks noChangeAspect="1" noChangeArrowheads="1"/>
          </p:cNvPicPr>
          <p:nvPr/>
        </p:nvPicPr>
        <p:blipFill>
          <a:blip r:embed="rId2" cstate="print"/>
          <a:srcRect b="13559"/>
          <a:stretch>
            <a:fillRect/>
          </a:stretch>
        </p:blipFill>
        <p:spPr bwMode="auto">
          <a:xfrm>
            <a:off x="6572264" y="3071810"/>
            <a:ext cx="2852468" cy="3643338"/>
          </a:xfrm>
          <a:prstGeom prst="rect">
            <a:avLst/>
          </a:prstGeom>
          <a:noFill/>
        </p:spPr>
      </p:pic>
      <p:pic>
        <p:nvPicPr>
          <p:cNvPr id="30726" name="Picture 6" descr="http://newsroom.electrolux.com/cz/wp-content/common/photos_czech_republic/lavamat-74850.jpg"/>
          <p:cNvPicPr>
            <a:picLocks noChangeAspect="1" noChangeArrowheads="1"/>
          </p:cNvPicPr>
          <p:nvPr/>
        </p:nvPicPr>
        <p:blipFill>
          <a:blip r:embed="rId3" cstate="print"/>
          <a:srcRect l="10194" t="5000" r="11656" b="7500"/>
          <a:stretch>
            <a:fillRect/>
          </a:stretch>
        </p:blipFill>
        <p:spPr bwMode="auto">
          <a:xfrm>
            <a:off x="5072066" y="4143380"/>
            <a:ext cx="1643074" cy="2500330"/>
          </a:xfrm>
          <a:prstGeom prst="rect">
            <a:avLst/>
          </a:prstGeom>
          <a:noFill/>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nodeType="clickEffect">
                                  <p:stCondLst>
                                    <p:cond delay="0"/>
                                  </p:stCondLst>
                                  <p:childTnLst>
                                    <p:set>
                                      <p:cBhvr>
                                        <p:cTn id="48" dur="1" fill="hold">
                                          <p:stCondLst>
                                            <p:cond delay="0"/>
                                          </p:stCondLst>
                                        </p:cTn>
                                        <p:tgtEl>
                                          <p:spTgt spid="30724"/>
                                        </p:tgtEl>
                                        <p:attrNameLst>
                                          <p:attrName>style.visibility</p:attrName>
                                        </p:attrNameLst>
                                      </p:cBhvr>
                                      <p:to>
                                        <p:strVal val="visible"/>
                                      </p:to>
                                    </p:set>
                                    <p:animEffect transition="in" filter="fade">
                                      <p:cBhvr>
                                        <p:cTn id="49" dur="2000"/>
                                        <p:tgtEl>
                                          <p:spTgt spid="30724"/>
                                        </p:tgtEl>
                                      </p:cBhvr>
                                    </p:animEffect>
                                  </p:childTnLst>
                                </p:cTn>
                              </p:par>
                              <p:par>
                                <p:cTn id="50" presetID="10" presetClass="entr" presetSubtype="0" fill="hold" nodeType="withEffect">
                                  <p:stCondLst>
                                    <p:cond delay="0"/>
                                  </p:stCondLst>
                                  <p:childTnLst>
                                    <p:set>
                                      <p:cBhvr>
                                        <p:cTn id="51" dur="1" fill="hold">
                                          <p:stCondLst>
                                            <p:cond delay="0"/>
                                          </p:stCondLst>
                                        </p:cTn>
                                        <p:tgtEl>
                                          <p:spTgt spid="30726"/>
                                        </p:tgtEl>
                                        <p:attrNameLst>
                                          <p:attrName>style.visibility</p:attrName>
                                        </p:attrNameLst>
                                      </p:cBhvr>
                                      <p:to>
                                        <p:strVal val="visible"/>
                                      </p:to>
                                    </p:set>
                                    <p:animEffect transition="in" filter="fade">
                                      <p:cBhvr>
                                        <p:cTn id="52" dur="2000"/>
                                        <p:tgtEl>
                                          <p:spTgt spid="307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28596" y="0"/>
            <a:ext cx="7467600" cy="1143000"/>
          </a:xfrm>
        </p:spPr>
        <p:txBody>
          <a:bodyPr>
            <a:normAutofit/>
          </a:bodyPr>
          <a:lstStyle/>
          <a:p>
            <a:r>
              <a:rPr lang="sk-SK" sz="3600" dirty="0" smtClean="0">
                <a:solidFill>
                  <a:schemeClr val="bg1"/>
                </a:solidFill>
              </a:rPr>
              <a:t>Osvetlenie</a:t>
            </a:r>
            <a:endParaRPr lang="sk-SK" sz="3600" dirty="0">
              <a:solidFill>
                <a:schemeClr val="bg1"/>
              </a:solidFill>
            </a:endParaRPr>
          </a:p>
        </p:txBody>
      </p:sp>
      <p:sp>
        <p:nvSpPr>
          <p:cNvPr id="3" name="Zástupný symbol obsahu 2"/>
          <p:cNvSpPr>
            <a:spLocks noGrp="1"/>
          </p:cNvSpPr>
          <p:nvPr>
            <p:ph idx="1"/>
          </p:nvPr>
        </p:nvSpPr>
        <p:spPr>
          <a:xfrm>
            <a:off x="0" y="928670"/>
            <a:ext cx="9144000" cy="5929330"/>
          </a:xfrm>
        </p:spPr>
        <p:txBody>
          <a:bodyPr>
            <a:normAutofit/>
          </a:bodyPr>
          <a:lstStyle/>
          <a:p>
            <a:r>
              <a:rPr lang="sk-SK" sz="2400" dirty="0" smtClean="0">
                <a:solidFill>
                  <a:schemeClr val="bg1"/>
                </a:solidFill>
              </a:rPr>
              <a:t>K úsporám elektrickej energie nevedie znižovanie úrovne osvetlenia, ale možnosť úspor spočíva najmä v používaní úsporných svetelných zdrojov a svietidiel s vysokou účinnosťou.</a:t>
            </a:r>
          </a:p>
          <a:p>
            <a:r>
              <a:rPr lang="sk-SK" sz="2400" dirty="0" smtClean="0">
                <a:solidFill>
                  <a:schemeClr val="bg1"/>
                </a:solidFill>
              </a:rPr>
              <a:t>V súčasnej dobe sa začali vo väčšej miere používať na osvetlenie </a:t>
            </a:r>
            <a:r>
              <a:rPr lang="sk-SK" sz="2400" b="1" dirty="0" smtClean="0">
                <a:solidFill>
                  <a:schemeClr val="bg1"/>
                </a:solidFill>
              </a:rPr>
              <a:t>kompaktné žiarivky, tzv. úsporné </a:t>
            </a:r>
            <a:r>
              <a:rPr lang="sk-SK" sz="2400" dirty="0" smtClean="0">
                <a:solidFill>
                  <a:schemeClr val="bg1"/>
                </a:solidFill>
              </a:rPr>
              <a:t>žiarivky. Tieto energeticky úsporné svetelné zdroje sa dajú vložiť do bežnej objímky namiesto klasickej žiarovky. Sú asi päťkrát účinnejšie ako žiarovky a usporia až 80 % elektrickej energie pri rovnakej hladine osvetlenia.</a:t>
            </a:r>
            <a:endParaRPr lang="sk-SK" sz="2400" dirty="0">
              <a:solidFill>
                <a:schemeClr val="bg1"/>
              </a:solidFill>
            </a:endParaRPr>
          </a:p>
        </p:txBody>
      </p:sp>
      <p:pic>
        <p:nvPicPr>
          <p:cNvPr id="29700" name="Picture 4" descr="http://www.swsd.sk/img.asp?stiid=135168"/>
          <p:cNvPicPr>
            <a:picLocks noChangeAspect="1" noChangeArrowheads="1"/>
          </p:cNvPicPr>
          <p:nvPr/>
        </p:nvPicPr>
        <p:blipFill>
          <a:blip r:embed="rId2" cstate="print"/>
          <a:srcRect l="24242" r="21213"/>
          <a:stretch>
            <a:fillRect/>
          </a:stretch>
        </p:blipFill>
        <p:spPr bwMode="auto">
          <a:xfrm>
            <a:off x="2000232" y="4857760"/>
            <a:ext cx="1091029" cy="2000240"/>
          </a:xfrm>
          <a:prstGeom prst="rect">
            <a:avLst/>
          </a:prstGeom>
          <a:noFill/>
        </p:spPr>
      </p:pic>
      <p:pic>
        <p:nvPicPr>
          <p:cNvPr id="29702" name="Picture 6" descr="http://www.lightingpower.sk/97-110-thickbox/ziarovka-reflektorova-40w-e14-230v-nr50-30d.jpg"/>
          <p:cNvPicPr>
            <a:picLocks noChangeAspect="1" noChangeArrowheads="1"/>
          </p:cNvPicPr>
          <p:nvPr/>
        </p:nvPicPr>
        <p:blipFill>
          <a:blip r:embed="rId3" cstate="print"/>
          <a:srcRect/>
          <a:stretch>
            <a:fillRect/>
          </a:stretch>
        </p:blipFill>
        <p:spPr bwMode="auto">
          <a:xfrm>
            <a:off x="0" y="4857736"/>
            <a:ext cx="2000264" cy="2000264"/>
          </a:xfrm>
          <a:prstGeom prst="rect">
            <a:avLst/>
          </a:prstGeom>
          <a:noFill/>
        </p:spPr>
      </p:pic>
      <p:pic>
        <p:nvPicPr>
          <p:cNvPr id="29706" name="Picture 10" descr="http://www.esvietidla.sk/images/14401/E14_G9_SV_54521.jpg"/>
          <p:cNvPicPr>
            <a:picLocks noChangeAspect="1" noChangeArrowheads="1"/>
          </p:cNvPicPr>
          <p:nvPr/>
        </p:nvPicPr>
        <p:blipFill>
          <a:blip r:embed="rId4" cstate="print"/>
          <a:srcRect/>
          <a:stretch>
            <a:fillRect/>
          </a:stretch>
        </p:blipFill>
        <p:spPr bwMode="auto">
          <a:xfrm>
            <a:off x="3071802" y="4857736"/>
            <a:ext cx="2000264" cy="2000264"/>
          </a:xfrm>
          <a:prstGeom prst="rect">
            <a:avLst/>
          </a:prstGeom>
          <a:noFill/>
        </p:spPr>
      </p:pic>
      <p:pic>
        <p:nvPicPr>
          <p:cNvPr id="29708" name="Picture 12" descr="http://www.svietidla-eshop.sk/fotky-svietidla/usporna-ziarivka-budha-4u-15w-objimka-e27.jpg"/>
          <p:cNvPicPr>
            <a:picLocks noChangeAspect="1" noChangeArrowheads="1"/>
          </p:cNvPicPr>
          <p:nvPr/>
        </p:nvPicPr>
        <p:blipFill>
          <a:blip r:embed="rId5" cstate="print"/>
          <a:srcRect/>
          <a:stretch>
            <a:fillRect/>
          </a:stretch>
        </p:blipFill>
        <p:spPr bwMode="auto">
          <a:xfrm>
            <a:off x="5072066" y="4857760"/>
            <a:ext cx="2084218" cy="2000240"/>
          </a:xfrm>
          <a:prstGeom prst="rect">
            <a:avLst/>
          </a:prstGeom>
          <a:noFill/>
        </p:spPr>
      </p:pic>
      <p:pic>
        <p:nvPicPr>
          <p:cNvPr id="29710" name="Picture 14" descr="http://www.hamashop.sk/fotky5173/fotos/00110496abb.jpg"/>
          <p:cNvPicPr>
            <a:picLocks noChangeAspect="1" noChangeArrowheads="1"/>
          </p:cNvPicPr>
          <p:nvPr/>
        </p:nvPicPr>
        <p:blipFill>
          <a:blip r:embed="rId6" cstate="print"/>
          <a:srcRect/>
          <a:stretch>
            <a:fillRect/>
          </a:stretch>
        </p:blipFill>
        <p:spPr bwMode="auto">
          <a:xfrm>
            <a:off x="7143760" y="4857760"/>
            <a:ext cx="2000240" cy="2000240"/>
          </a:xfrm>
          <a:prstGeom prst="rect">
            <a:avLst/>
          </a:prstGeom>
          <a:noFill/>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29700"/>
                                        </p:tgtEl>
                                        <p:attrNameLst>
                                          <p:attrName>style.visibility</p:attrName>
                                        </p:attrNameLst>
                                      </p:cBhvr>
                                      <p:to>
                                        <p:strVal val="visible"/>
                                      </p:to>
                                    </p:set>
                                    <p:animEffect transition="in" filter="fade">
                                      <p:cBhvr>
                                        <p:cTn id="25" dur="2000"/>
                                        <p:tgtEl>
                                          <p:spTgt spid="29700"/>
                                        </p:tgtEl>
                                      </p:cBhvr>
                                    </p:animEffect>
                                  </p:childTnLst>
                                </p:cTn>
                              </p:par>
                              <p:par>
                                <p:cTn id="26" presetID="10" presetClass="entr" presetSubtype="0" fill="hold" nodeType="withEffect">
                                  <p:stCondLst>
                                    <p:cond delay="0"/>
                                  </p:stCondLst>
                                  <p:childTnLst>
                                    <p:set>
                                      <p:cBhvr>
                                        <p:cTn id="27" dur="1" fill="hold">
                                          <p:stCondLst>
                                            <p:cond delay="0"/>
                                          </p:stCondLst>
                                        </p:cTn>
                                        <p:tgtEl>
                                          <p:spTgt spid="29702"/>
                                        </p:tgtEl>
                                        <p:attrNameLst>
                                          <p:attrName>style.visibility</p:attrName>
                                        </p:attrNameLst>
                                      </p:cBhvr>
                                      <p:to>
                                        <p:strVal val="visible"/>
                                      </p:to>
                                    </p:set>
                                    <p:animEffect transition="in" filter="fade">
                                      <p:cBhvr>
                                        <p:cTn id="28" dur="2000"/>
                                        <p:tgtEl>
                                          <p:spTgt spid="29702"/>
                                        </p:tgtEl>
                                      </p:cBhvr>
                                    </p:animEffect>
                                  </p:childTnLst>
                                </p:cTn>
                              </p:par>
                              <p:par>
                                <p:cTn id="29" presetID="10" presetClass="entr" presetSubtype="0" fill="hold" nodeType="withEffect">
                                  <p:stCondLst>
                                    <p:cond delay="0"/>
                                  </p:stCondLst>
                                  <p:childTnLst>
                                    <p:set>
                                      <p:cBhvr>
                                        <p:cTn id="30" dur="1" fill="hold">
                                          <p:stCondLst>
                                            <p:cond delay="0"/>
                                          </p:stCondLst>
                                        </p:cTn>
                                        <p:tgtEl>
                                          <p:spTgt spid="29706"/>
                                        </p:tgtEl>
                                        <p:attrNameLst>
                                          <p:attrName>style.visibility</p:attrName>
                                        </p:attrNameLst>
                                      </p:cBhvr>
                                      <p:to>
                                        <p:strVal val="visible"/>
                                      </p:to>
                                    </p:set>
                                    <p:animEffect transition="in" filter="fade">
                                      <p:cBhvr>
                                        <p:cTn id="31" dur="2000"/>
                                        <p:tgtEl>
                                          <p:spTgt spid="29706"/>
                                        </p:tgtEl>
                                      </p:cBhvr>
                                    </p:animEffect>
                                  </p:childTnLst>
                                </p:cTn>
                              </p:par>
                              <p:par>
                                <p:cTn id="32" presetID="10" presetClass="entr" presetSubtype="0" fill="hold" nodeType="withEffect">
                                  <p:stCondLst>
                                    <p:cond delay="0"/>
                                  </p:stCondLst>
                                  <p:childTnLst>
                                    <p:set>
                                      <p:cBhvr>
                                        <p:cTn id="33" dur="1" fill="hold">
                                          <p:stCondLst>
                                            <p:cond delay="0"/>
                                          </p:stCondLst>
                                        </p:cTn>
                                        <p:tgtEl>
                                          <p:spTgt spid="29708"/>
                                        </p:tgtEl>
                                        <p:attrNameLst>
                                          <p:attrName>style.visibility</p:attrName>
                                        </p:attrNameLst>
                                      </p:cBhvr>
                                      <p:to>
                                        <p:strVal val="visible"/>
                                      </p:to>
                                    </p:set>
                                    <p:animEffect transition="in" filter="fade">
                                      <p:cBhvr>
                                        <p:cTn id="34" dur="2000"/>
                                        <p:tgtEl>
                                          <p:spTgt spid="29708"/>
                                        </p:tgtEl>
                                      </p:cBhvr>
                                    </p:animEffect>
                                  </p:childTnLst>
                                </p:cTn>
                              </p:par>
                              <p:par>
                                <p:cTn id="35" presetID="10" presetClass="entr" presetSubtype="0" fill="hold" nodeType="withEffect">
                                  <p:stCondLst>
                                    <p:cond delay="0"/>
                                  </p:stCondLst>
                                  <p:childTnLst>
                                    <p:set>
                                      <p:cBhvr>
                                        <p:cTn id="36" dur="1" fill="hold">
                                          <p:stCondLst>
                                            <p:cond delay="0"/>
                                          </p:stCondLst>
                                        </p:cTn>
                                        <p:tgtEl>
                                          <p:spTgt spid="29710"/>
                                        </p:tgtEl>
                                        <p:attrNameLst>
                                          <p:attrName>style.visibility</p:attrName>
                                        </p:attrNameLst>
                                      </p:cBhvr>
                                      <p:to>
                                        <p:strVal val="visible"/>
                                      </p:to>
                                    </p:set>
                                    <p:animEffect transition="in" filter="fade">
                                      <p:cBhvr>
                                        <p:cTn id="37" dur="2000"/>
                                        <p:tgtEl>
                                          <p:spTgt spid="297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0" y="5500702"/>
            <a:ext cx="9144000" cy="1143000"/>
          </a:xfrm>
        </p:spPr>
        <p:txBody>
          <a:bodyPr>
            <a:noAutofit/>
          </a:bodyPr>
          <a:lstStyle/>
          <a:p>
            <a:r>
              <a:rPr lang="sk-SK" sz="2800" dirty="0" smtClean="0">
                <a:solidFill>
                  <a:srgbClr val="000000"/>
                </a:solidFill>
              </a:rPr>
              <a:t>  Približné rozdelenie ročnej spotreby  energie v domácnosti</a:t>
            </a:r>
            <a:endParaRPr lang="sk-SK" sz="2800" dirty="0">
              <a:solidFill>
                <a:srgbClr val="000000"/>
              </a:solidFill>
            </a:endParaRPr>
          </a:p>
        </p:txBody>
      </p:sp>
      <p:sp>
        <p:nvSpPr>
          <p:cNvPr id="3" name="Zástupný symbol obsahu 2"/>
          <p:cNvSpPr>
            <a:spLocks noGrp="1"/>
          </p:cNvSpPr>
          <p:nvPr>
            <p:ph idx="1"/>
          </p:nvPr>
        </p:nvSpPr>
        <p:spPr>
          <a:xfrm>
            <a:off x="0" y="714356"/>
            <a:ext cx="9144000" cy="5411807"/>
          </a:xfrm>
          <a:noFill/>
        </p:spPr>
        <p:txBody>
          <a:bodyPr>
            <a:normAutofit/>
          </a:bodyPr>
          <a:lstStyle/>
          <a:p>
            <a:r>
              <a:rPr lang="sk-SK" sz="2400" dirty="0" smtClean="0">
                <a:solidFill>
                  <a:schemeClr val="bg1"/>
                </a:solidFill>
              </a:rPr>
              <a:t>Celková spotreba energie v priemernej štvorčlennej domácnosti za rok sa pohybuje okolo 80 GJ, v čom je zahrnutá spotreba energie potrebná na vykurovanie a prípravu teplej vody, ako aj elektrická energia. </a:t>
            </a:r>
          </a:p>
          <a:p>
            <a:r>
              <a:rPr lang="sk-SK" sz="2400" dirty="0" smtClean="0">
                <a:solidFill>
                  <a:schemeClr val="bg1"/>
                </a:solidFill>
              </a:rPr>
              <a:t>Základným predpokladom zníženia spotreby energie je priebežné sledovanie a meranie jej spotreby. Zapisujte si pravidelne stavy vašich meracích zariadení (plynomer, elektromer, vodomery). To vám umožní priebežne sledovať vplyv úsporných opatrení na zníženie spotreby energie a zároveň budete mať možnosť vypočítať si náklady na energiu. </a:t>
            </a:r>
          </a:p>
          <a:p>
            <a:pPr>
              <a:buNone/>
            </a:pPr>
            <a:endParaRPr lang="sk-SK" dirty="0">
              <a:solidFill>
                <a:schemeClr val="bg2">
                  <a:lumMod val="75000"/>
                </a:schemeClr>
              </a:solidFill>
            </a:endParaRPr>
          </a:p>
        </p:txBody>
      </p:sp>
      <p:pic>
        <p:nvPicPr>
          <p:cNvPr id="4" name="Picture 5" descr="http://www.e-filip.sk/assets/Original/2186/aaaagraf_spotreba_energie.gif"/>
          <p:cNvPicPr>
            <a:picLocks noChangeAspect="1" noChangeArrowheads="1"/>
          </p:cNvPicPr>
          <p:nvPr/>
        </p:nvPicPr>
        <p:blipFill>
          <a:blip r:embed="rId2" cstate="print"/>
          <a:srcRect/>
          <a:stretch>
            <a:fillRect/>
          </a:stretch>
        </p:blipFill>
        <p:spPr bwMode="auto">
          <a:xfrm>
            <a:off x="0" y="0"/>
            <a:ext cx="9144000" cy="5429264"/>
          </a:xfrm>
          <a:prstGeom prst="rect">
            <a:avLst/>
          </a:prstGeom>
          <a:solidFill>
            <a:schemeClr val="tx2">
              <a:lumMod val="50000"/>
            </a:schemeClr>
          </a:solidFill>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fade">
                                      <p:cBhvr>
                                        <p:cTn id="19" dur="2000"/>
                                        <p:tgtEl>
                                          <p:spTgt spid="4"/>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anim calcmode="lin" valueType="num">
                                      <p:cBhvr additive="base">
                                        <p:cTn id="24" dur="500" fill="hold"/>
                                        <p:tgtEl>
                                          <p:spTgt spid="5"/>
                                        </p:tgtEl>
                                        <p:attrNameLst>
                                          <p:attrName>ppt_x</p:attrName>
                                        </p:attrNameLst>
                                      </p:cBhvr>
                                      <p:tavLst>
                                        <p:tav tm="0">
                                          <p:val>
                                            <p:strVal val="#ppt_x"/>
                                          </p:val>
                                        </p:tav>
                                        <p:tav tm="100000">
                                          <p:val>
                                            <p:strVal val="#ppt_x"/>
                                          </p:val>
                                        </p:tav>
                                      </p:tavLst>
                                    </p:anim>
                                    <p:anim calcmode="lin" valueType="num">
                                      <p:cBhvr additive="base">
                                        <p:cTn id="25"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28596" y="0"/>
            <a:ext cx="7467600" cy="1143000"/>
          </a:xfrm>
        </p:spPr>
        <p:txBody>
          <a:bodyPr>
            <a:normAutofit/>
          </a:bodyPr>
          <a:lstStyle/>
          <a:p>
            <a:r>
              <a:rPr lang="sk-SK" sz="3600" b="1" dirty="0" smtClean="0">
                <a:solidFill>
                  <a:schemeClr val="bg1"/>
                </a:solidFill>
              </a:rPr>
              <a:t>Úniky tepla</a:t>
            </a:r>
            <a:endParaRPr lang="sk-SK" sz="3600" b="1" dirty="0">
              <a:solidFill>
                <a:schemeClr val="bg1"/>
              </a:solidFill>
            </a:endParaRPr>
          </a:p>
        </p:txBody>
      </p:sp>
      <p:sp>
        <p:nvSpPr>
          <p:cNvPr id="15" name="Zástupný symbol obsahu 14"/>
          <p:cNvSpPr>
            <a:spLocks noGrp="1"/>
          </p:cNvSpPr>
          <p:nvPr>
            <p:ph idx="1"/>
          </p:nvPr>
        </p:nvSpPr>
        <p:spPr>
          <a:xfrm>
            <a:off x="0" y="1142984"/>
            <a:ext cx="9144000" cy="5715016"/>
          </a:xfrm>
        </p:spPr>
        <p:txBody>
          <a:bodyPr>
            <a:normAutofit lnSpcReduction="10000"/>
          </a:bodyPr>
          <a:lstStyle/>
          <a:p>
            <a:pPr>
              <a:buNone/>
            </a:pPr>
            <a:r>
              <a:rPr lang="sk-SK" sz="2400" dirty="0" smtClean="0">
                <a:solidFill>
                  <a:schemeClr val="bg2">
                    <a:lumMod val="75000"/>
                  </a:schemeClr>
                </a:solidFill>
              </a:rPr>
              <a:t>    </a:t>
            </a:r>
            <a:r>
              <a:rPr lang="sk-SK" sz="2400" dirty="0" smtClean="0">
                <a:solidFill>
                  <a:schemeClr val="bg1"/>
                </a:solidFill>
              </a:rPr>
              <a:t>V našich klimatických podmienkach je potrebné vykurovať obytné priestory najmenej 4-5 mesiacov v roku. Na vykurovanie rodinného domu či bytu sa spotrebuje veľké množstvo energie. Ak sme už raz teplo do miestnosti dostali, chceme, aby bolo využité čo najlepšie. Preto je veľmi dôležité zabrániť zbytočným tepelným stratám.</a:t>
            </a:r>
          </a:p>
          <a:p>
            <a:pPr>
              <a:buNone/>
            </a:pPr>
            <a:r>
              <a:rPr lang="sk-SK" sz="2400" dirty="0" smtClean="0">
                <a:solidFill>
                  <a:schemeClr val="bg1"/>
                </a:solidFill>
              </a:rPr>
              <a:t>                                          Odkiaľ nám uniká najviac tepla? </a:t>
            </a:r>
          </a:p>
          <a:p>
            <a:pPr>
              <a:buNone/>
            </a:pPr>
            <a:r>
              <a:rPr lang="sk-SK" sz="2400" dirty="0" smtClean="0">
                <a:solidFill>
                  <a:schemeClr val="bg1"/>
                </a:solidFill>
              </a:rPr>
              <a:t>                                          Úniky tepla:          Tepelné zisky:</a:t>
            </a:r>
          </a:p>
          <a:p>
            <a:pPr>
              <a:buNone/>
            </a:pPr>
            <a:r>
              <a:rPr lang="sk-SK" sz="2400" dirty="0" smtClean="0">
                <a:solidFill>
                  <a:schemeClr val="bg1"/>
                </a:solidFill>
              </a:rPr>
              <a:t>                                          1.Vetranie 35%    7.Vykur. energia 88%</a:t>
            </a:r>
          </a:p>
          <a:p>
            <a:pPr>
              <a:buNone/>
            </a:pPr>
            <a:r>
              <a:rPr lang="sk-SK" sz="2400" dirty="0" smtClean="0">
                <a:solidFill>
                  <a:schemeClr val="bg1"/>
                </a:solidFill>
              </a:rPr>
              <a:t>                                          2.Steny 25%        8.Vnútorné zisky 6%</a:t>
            </a:r>
          </a:p>
          <a:p>
            <a:pPr>
              <a:buNone/>
            </a:pPr>
            <a:r>
              <a:rPr lang="sk-SK" sz="2400" dirty="0" smtClean="0">
                <a:solidFill>
                  <a:schemeClr val="bg1"/>
                </a:solidFill>
              </a:rPr>
              <a:t>                                          3.Komín 14%       9.Solárne zisky 6%</a:t>
            </a:r>
          </a:p>
          <a:p>
            <a:pPr>
              <a:buNone/>
            </a:pPr>
            <a:r>
              <a:rPr lang="sk-SK" sz="2400" dirty="0" smtClean="0">
                <a:solidFill>
                  <a:schemeClr val="bg1"/>
                </a:solidFill>
              </a:rPr>
              <a:t>                                          4.Strecha 12%</a:t>
            </a:r>
          </a:p>
          <a:p>
            <a:pPr>
              <a:buNone/>
            </a:pPr>
            <a:r>
              <a:rPr lang="sk-SK" sz="2400" dirty="0" smtClean="0">
                <a:solidFill>
                  <a:schemeClr val="bg1"/>
                </a:solidFill>
              </a:rPr>
              <a:t>                                          5.Okná 7%</a:t>
            </a:r>
          </a:p>
          <a:p>
            <a:pPr>
              <a:buNone/>
            </a:pPr>
            <a:r>
              <a:rPr lang="sk-SK" sz="2400" dirty="0" smtClean="0">
                <a:solidFill>
                  <a:schemeClr val="bg1"/>
                </a:solidFill>
              </a:rPr>
              <a:t>                                          6.Pivnica 7%</a:t>
            </a:r>
          </a:p>
          <a:p>
            <a:pPr>
              <a:buNone/>
            </a:pPr>
            <a:r>
              <a:rPr lang="sk-SK" sz="2400" dirty="0" smtClean="0">
                <a:solidFill>
                  <a:schemeClr val="bg2">
                    <a:lumMod val="75000"/>
                  </a:schemeClr>
                </a:solidFill>
              </a:rPr>
              <a:t>                                          </a:t>
            </a:r>
            <a:endParaRPr lang="sk-SK" sz="2400" dirty="0">
              <a:solidFill>
                <a:schemeClr val="bg2">
                  <a:lumMod val="75000"/>
                </a:schemeClr>
              </a:solidFill>
            </a:endParaRPr>
          </a:p>
        </p:txBody>
      </p:sp>
      <p:pic>
        <p:nvPicPr>
          <p:cNvPr id="13321" name="Picture 9"/>
          <p:cNvPicPr>
            <a:picLocks noChangeAspect="1" noChangeArrowheads="1"/>
          </p:cNvPicPr>
          <p:nvPr/>
        </p:nvPicPr>
        <p:blipFill>
          <a:blip r:embed="rId3" cstate="print"/>
          <a:srcRect/>
          <a:stretch>
            <a:fillRect/>
          </a:stretch>
        </p:blipFill>
        <p:spPr bwMode="auto">
          <a:xfrm>
            <a:off x="142844" y="3286124"/>
            <a:ext cx="3357586" cy="3429024"/>
          </a:xfrm>
          <a:prstGeom prst="rect">
            <a:avLst/>
          </a:prstGeom>
          <a:noFill/>
          <a:ln w="9525">
            <a:noFill/>
            <a:miter lim="800000"/>
            <a:headEnd/>
            <a:tailEnd/>
          </a:ln>
          <a:effectLst/>
        </p:spPr>
      </p:pic>
      <p:sp>
        <p:nvSpPr>
          <p:cNvPr id="23" name="Obdĺžnik 22"/>
          <p:cNvSpPr/>
          <p:nvPr/>
        </p:nvSpPr>
        <p:spPr>
          <a:xfrm>
            <a:off x="1928794" y="3286124"/>
            <a:ext cx="312906" cy="369332"/>
          </a:xfrm>
          <a:prstGeom prst="rect">
            <a:avLst/>
          </a:prstGeom>
        </p:spPr>
        <p:txBody>
          <a:bodyPr wrap="none">
            <a:spAutoFit/>
          </a:bodyPr>
          <a:lstStyle/>
          <a:p>
            <a:r>
              <a:rPr lang="sk-SK" b="1" dirty="0">
                <a:solidFill>
                  <a:schemeClr val="bg2">
                    <a:lumMod val="75000"/>
                  </a:schemeClr>
                </a:solidFill>
              </a:rPr>
              <a:t>3</a:t>
            </a:r>
            <a:endParaRPr lang="sk-SK" dirty="0">
              <a:solidFill>
                <a:schemeClr val="bg2">
                  <a:lumMod val="75000"/>
                </a:schemeClr>
              </a:solidFill>
            </a:endParaRPr>
          </a:p>
        </p:txBody>
      </p:sp>
      <p:sp>
        <p:nvSpPr>
          <p:cNvPr id="24" name="Obdĺžnik 23"/>
          <p:cNvSpPr/>
          <p:nvPr/>
        </p:nvSpPr>
        <p:spPr>
          <a:xfrm>
            <a:off x="2714612" y="4000504"/>
            <a:ext cx="312906" cy="369332"/>
          </a:xfrm>
          <a:prstGeom prst="rect">
            <a:avLst/>
          </a:prstGeom>
        </p:spPr>
        <p:txBody>
          <a:bodyPr wrap="none">
            <a:spAutoFit/>
          </a:bodyPr>
          <a:lstStyle/>
          <a:p>
            <a:r>
              <a:rPr lang="sk-SK" b="1" dirty="0">
                <a:solidFill>
                  <a:schemeClr val="bg2">
                    <a:lumMod val="75000"/>
                  </a:schemeClr>
                </a:solidFill>
              </a:rPr>
              <a:t>4</a:t>
            </a:r>
            <a:endParaRPr lang="sk-SK" dirty="0">
              <a:solidFill>
                <a:schemeClr val="bg2">
                  <a:lumMod val="75000"/>
                </a:schemeClr>
              </a:solidFill>
            </a:endParaRPr>
          </a:p>
        </p:txBody>
      </p:sp>
      <p:sp>
        <p:nvSpPr>
          <p:cNvPr id="25" name="Obdĺžnik 24"/>
          <p:cNvSpPr/>
          <p:nvPr/>
        </p:nvSpPr>
        <p:spPr>
          <a:xfrm>
            <a:off x="3286116" y="4714884"/>
            <a:ext cx="312906" cy="369332"/>
          </a:xfrm>
          <a:prstGeom prst="rect">
            <a:avLst/>
          </a:prstGeom>
        </p:spPr>
        <p:txBody>
          <a:bodyPr wrap="square">
            <a:spAutoFit/>
          </a:bodyPr>
          <a:lstStyle/>
          <a:p>
            <a:r>
              <a:rPr lang="sk-SK" b="1" dirty="0">
                <a:solidFill>
                  <a:schemeClr val="bg2">
                    <a:lumMod val="75000"/>
                  </a:schemeClr>
                </a:solidFill>
              </a:rPr>
              <a:t>1</a:t>
            </a:r>
            <a:endParaRPr lang="sk-SK" dirty="0">
              <a:solidFill>
                <a:schemeClr val="bg2">
                  <a:lumMod val="75000"/>
                </a:schemeClr>
              </a:solidFill>
            </a:endParaRPr>
          </a:p>
        </p:txBody>
      </p:sp>
      <p:sp>
        <p:nvSpPr>
          <p:cNvPr id="26" name="Obdĺžnik 25"/>
          <p:cNvSpPr/>
          <p:nvPr/>
        </p:nvSpPr>
        <p:spPr>
          <a:xfrm>
            <a:off x="3000364" y="5286388"/>
            <a:ext cx="312906" cy="369332"/>
          </a:xfrm>
          <a:prstGeom prst="rect">
            <a:avLst/>
          </a:prstGeom>
        </p:spPr>
        <p:txBody>
          <a:bodyPr wrap="none">
            <a:spAutoFit/>
          </a:bodyPr>
          <a:lstStyle/>
          <a:p>
            <a:r>
              <a:rPr lang="sk-SK" b="1" dirty="0">
                <a:solidFill>
                  <a:schemeClr val="bg2">
                    <a:lumMod val="75000"/>
                  </a:schemeClr>
                </a:solidFill>
              </a:rPr>
              <a:t>5</a:t>
            </a:r>
            <a:endParaRPr lang="sk-SK" dirty="0">
              <a:solidFill>
                <a:schemeClr val="bg2">
                  <a:lumMod val="75000"/>
                </a:schemeClr>
              </a:solidFill>
            </a:endParaRPr>
          </a:p>
        </p:txBody>
      </p:sp>
      <p:sp>
        <p:nvSpPr>
          <p:cNvPr id="27" name="Obdĺžnik 26"/>
          <p:cNvSpPr/>
          <p:nvPr/>
        </p:nvSpPr>
        <p:spPr>
          <a:xfrm>
            <a:off x="1071538" y="4071942"/>
            <a:ext cx="312906" cy="369332"/>
          </a:xfrm>
          <a:prstGeom prst="rect">
            <a:avLst/>
          </a:prstGeom>
        </p:spPr>
        <p:txBody>
          <a:bodyPr wrap="square">
            <a:spAutoFit/>
          </a:bodyPr>
          <a:lstStyle/>
          <a:p>
            <a:r>
              <a:rPr lang="sk-SK" b="1" dirty="0">
                <a:solidFill>
                  <a:schemeClr val="bg2">
                    <a:lumMod val="75000"/>
                  </a:schemeClr>
                </a:solidFill>
              </a:rPr>
              <a:t>9</a:t>
            </a:r>
            <a:endParaRPr lang="sk-SK" dirty="0">
              <a:solidFill>
                <a:schemeClr val="bg2">
                  <a:lumMod val="75000"/>
                </a:schemeClr>
              </a:solidFill>
            </a:endParaRPr>
          </a:p>
        </p:txBody>
      </p:sp>
      <p:sp>
        <p:nvSpPr>
          <p:cNvPr id="28" name="Obdĺžnik 27"/>
          <p:cNvSpPr/>
          <p:nvPr/>
        </p:nvSpPr>
        <p:spPr>
          <a:xfrm>
            <a:off x="785786" y="5000636"/>
            <a:ext cx="312906" cy="369332"/>
          </a:xfrm>
          <a:prstGeom prst="rect">
            <a:avLst/>
          </a:prstGeom>
        </p:spPr>
        <p:txBody>
          <a:bodyPr wrap="none">
            <a:spAutoFit/>
          </a:bodyPr>
          <a:lstStyle/>
          <a:p>
            <a:r>
              <a:rPr lang="sk-SK" b="1" dirty="0">
                <a:solidFill>
                  <a:schemeClr val="bg2">
                    <a:lumMod val="75000"/>
                  </a:schemeClr>
                </a:solidFill>
              </a:rPr>
              <a:t>2</a:t>
            </a:r>
            <a:endParaRPr lang="sk-SK" dirty="0">
              <a:solidFill>
                <a:schemeClr val="bg2">
                  <a:lumMod val="75000"/>
                </a:schemeClr>
              </a:solidFill>
            </a:endParaRPr>
          </a:p>
        </p:txBody>
      </p:sp>
      <p:sp>
        <p:nvSpPr>
          <p:cNvPr id="29" name="Obdĺžnik 28"/>
          <p:cNvSpPr/>
          <p:nvPr/>
        </p:nvSpPr>
        <p:spPr>
          <a:xfrm>
            <a:off x="1214414" y="6286520"/>
            <a:ext cx="312906" cy="369332"/>
          </a:xfrm>
          <a:prstGeom prst="rect">
            <a:avLst/>
          </a:prstGeom>
        </p:spPr>
        <p:txBody>
          <a:bodyPr wrap="none">
            <a:spAutoFit/>
          </a:bodyPr>
          <a:lstStyle/>
          <a:p>
            <a:r>
              <a:rPr lang="sk-SK" b="1" dirty="0">
                <a:solidFill>
                  <a:schemeClr val="bg2">
                    <a:lumMod val="75000"/>
                  </a:schemeClr>
                </a:solidFill>
              </a:rPr>
              <a:t>7</a:t>
            </a:r>
            <a:endParaRPr lang="sk-SK" dirty="0">
              <a:solidFill>
                <a:schemeClr val="bg2">
                  <a:lumMod val="75000"/>
                </a:schemeClr>
              </a:solidFill>
            </a:endParaRPr>
          </a:p>
        </p:txBody>
      </p:sp>
      <p:sp>
        <p:nvSpPr>
          <p:cNvPr id="30" name="Obdĺžnik 29"/>
          <p:cNvSpPr/>
          <p:nvPr/>
        </p:nvSpPr>
        <p:spPr>
          <a:xfrm>
            <a:off x="2214546" y="6286520"/>
            <a:ext cx="312906" cy="369332"/>
          </a:xfrm>
          <a:prstGeom prst="rect">
            <a:avLst/>
          </a:prstGeom>
        </p:spPr>
        <p:txBody>
          <a:bodyPr wrap="none">
            <a:spAutoFit/>
          </a:bodyPr>
          <a:lstStyle/>
          <a:p>
            <a:r>
              <a:rPr lang="sk-SK" b="1" dirty="0">
                <a:solidFill>
                  <a:schemeClr val="bg2">
                    <a:lumMod val="75000"/>
                  </a:schemeClr>
                </a:solidFill>
              </a:rPr>
              <a:t>6</a:t>
            </a:r>
            <a:endParaRPr lang="sk-SK" dirty="0">
              <a:solidFill>
                <a:schemeClr val="bg2">
                  <a:lumMod val="75000"/>
                </a:schemeClr>
              </a:solidFill>
            </a:endParaRPr>
          </a:p>
        </p:txBody>
      </p:sp>
      <p:sp>
        <p:nvSpPr>
          <p:cNvPr id="31" name="Obdĺžnik 30"/>
          <p:cNvSpPr/>
          <p:nvPr/>
        </p:nvSpPr>
        <p:spPr>
          <a:xfrm>
            <a:off x="1785918" y="5500702"/>
            <a:ext cx="312906" cy="369332"/>
          </a:xfrm>
          <a:prstGeom prst="rect">
            <a:avLst/>
          </a:prstGeom>
        </p:spPr>
        <p:txBody>
          <a:bodyPr wrap="none">
            <a:spAutoFit/>
          </a:bodyPr>
          <a:lstStyle/>
          <a:p>
            <a:r>
              <a:rPr lang="sk-SK" b="1" dirty="0">
                <a:solidFill>
                  <a:schemeClr val="bg2">
                    <a:lumMod val="75000"/>
                  </a:schemeClr>
                </a:solidFill>
              </a:rPr>
              <a:t>8</a:t>
            </a:r>
            <a:endParaRPr lang="sk-SK" dirty="0">
              <a:solidFill>
                <a:schemeClr val="bg2">
                  <a:lumMod val="75000"/>
                </a:schemeClr>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xEl>
                                              <p:pRg st="0" end="0"/>
                                            </p:txEl>
                                          </p:spTgt>
                                        </p:tgtEl>
                                        <p:attrNameLst>
                                          <p:attrName>style.visibility</p:attrName>
                                        </p:attrNameLst>
                                      </p:cBhvr>
                                      <p:to>
                                        <p:strVal val="visible"/>
                                      </p:to>
                                    </p:set>
                                    <p:anim calcmode="lin" valueType="num">
                                      <p:cBhvr additive="base">
                                        <p:cTn id="13" dur="500" fill="hold"/>
                                        <p:tgtEl>
                                          <p:spTgt spid="1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5">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15">
                                            <p:txEl>
                                              <p:pRg st="1" end="1"/>
                                            </p:txEl>
                                          </p:spTgt>
                                        </p:tgtEl>
                                        <p:attrNameLst>
                                          <p:attrName>style.visibility</p:attrName>
                                        </p:attrNameLst>
                                      </p:cBhvr>
                                      <p:to>
                                        <p:strVal val="visible"/>
                                      </p:to>
                                    </p:set>
                                    <p:anim calcmode="lin" valueType="num">
                                      <p:cBhvr additive="base">
                                        <p:cTn id="17" dur="500" fill="hold"/>
                                        <p:tgtEl>
                                          <p:spTgt spid="15">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5">
                                            <p:txEl>
                                              <p:pRg st="1" end="1"/>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15">
                                            <p:txEl>
                                              <p:pRg st="2" end="2"/>
                                            </p:txEl>
                                          </p:spTgt>
                                        </p:tgtEl>
                                        <p:attrNameLst>
                                          <p:attrName>style.visibility</p:attrName>
                                        </p:attrNameLst>
                                      </p:cBhvr>
                                      <p:to>
                                        <p:strVal val="visible"/>
                                      </p:to>
                                    </p:set>
                                    <p:anim calcmode="lin" valueType="num">
                                      <p:cBhvr additive="base">
                                        <p:cTn id="21" dur="500" fill="hold"/>
                                        <p:tgtEl>
                                          <p:spTgt spid="15">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5">
                                            <p:txEl>
                                              <p:pRg st="2" end="2"/>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15">
                                            <p:txEl>
                                              <p:pRg st="3" end="3"/>
                                            </p:txEl>
                                          </p:spTgt>
                                        </p:tgtEl>
                                        <p:attrNameLst>
                                          <p:attrName>style.visibility</p:attrName>
                                        </p:attrNameLst>
                                      </p:cBhvr>
                                      <p:to>
                                        <p:strVal val="visible"/>
                                      </p:to>
                                    </p:set>
                                    <p:anim calcmode="lin" valueType="num">
                                      <p:cBhvr additive="base">
                                        <p:cTn id="25" dur="500" fill="hold"/>
                                        <p:tgtEl>
                                          <p:spTgt spid="1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5">
                                            <p:txEl>
                                              <p:pRg st="3" end="3"/>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15">
                                            <p:txEl>
                                              <p:pRg st="4" end="4"/>
                                            </p:txEl>
                                          </p:spTgt>
                                        </p:tgtEl>
                                        <p:attrNameLst>
                                          <p:attrName>style.visibility</p:attrName>
                                        </p:attrNameLst>
                                      </p:cBhvr>
                                      <p:to>
                                        <p:strVal val="visible"/>
                                      </p:to>
                                    </p:set>
                                    <p:anim calcmode="lin" valueType="num">
                                      <p:cBhvr additive="base">
                                        <p:cTn id="29" dur="500" fill="hold"/>
                                        <p:tgtEl>
                                          <p:spTgt spid="15">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15">
                                            <p:txEl>
                                              <p:pRg st="4" end="4"/>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15">
                                            <p:txEl>
                                              <p:pRg st="5" end="5"/>
                                            </p:txEl>
                                          </p:spTgt>
                                        </p:tgtEl>
                                        <p:attrNameLst>
                                          <p:attrName>style.visibility</p:attrName>
                                        </p:attrNameLst>
                                      </p:cBhvr>
                                      <p:to>
                                        <p:strVal val="visible"/>
                                      </p:to>
                                    </p:set>
                                    <p:anim calcmode="lin" valueType="num">
                                      <p:cBhvr additive="base">
                                        <p:cTn id="33" dur="500" fill="hold"/>
                                        <p:tgtEl>
                                          <p:spTgt spid="15">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15">
                                            <p:txEl>
                                              <p:pRg st="5" end="5"/>
                                            </p:tx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15">
                                            <p:txEl>
                                              <p:pRg st="6" end="6"/>
                                            </p:txEl>
                                          </p:spTgt>
                                        </p:tgtEl>
                                        <p:attrNameLst>
                                          <p:attrName>style.visibility</p:attrName>
                                        </p:attrNameLst>
                                      </p:cBhvr>
                                      <p:to>
                                        <p:strVal val="visible"/>
                                      </p:to>
                                    </p:set>
                                    <p:anim calcmode="lin" valueType="num">
                                      <p:cBhvr additive="base">
                                        <p:cTn id="37" dur="500" fill="hold"/>
                                        <p:tgtEl>
                                          <p:spTgt spid="15">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5">
                                            <p:txEl>
                                              <p:pRg st="6" end="6"/>
                                            </p:txEl>
                                          </p:spTgt>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15">
                                            <p:txEl>
                                              <p:pRg st="7" end="7"/>
                                            </p:txEl>
                                          </p:spTgt>
                                        </p:tgtEl>
                                        <p:attrNameLst>
                                          <p:attrName>style.visibility</p:attrName>
                                        </p:attrNameLst>
                                      </p:cBhvr>
                                      <p:to>
                                        <p:strVal val="visible"/>
                                      </p:to>
                                    </p:set>
                                    <p:anim calcmode="lin" valueType="num">
                                      <p:cBhvr additive="base">
                                        <p:cTn id="41" dur="500" fill="hold"/>
                                        <p:tgtEl>
                                          <p:spTgt spid="15">
                                            <p:txEl>
                                              <p:pRg st="7" end="7"/>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15">
                                            <p:txEl>
                                              <p:pRg st="7" end="7"/>
                                            </p:txEl>
                                          </p:spTgt>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15">
                                            <p:txEl>
                                              <p:pRg st="8" end="8"/>
                                            </p:txEl>
                                          </p:spTgt>
                                        </p:tgtEl>
                                        <p:attrNameLst>
                                          <p:attrName>style.visibility</p:attrName>
                                        </p:attrNameLst>
                                      </p:cBhvr>
                                      <p:to>
                                        <p:strVal val="visible"/>
                                      </p:to>
                                    </p:set>
                                    <p:anim calcmode="lin" valueType="num">
                                      <p:cBhvr additive="base">
                                        <p:cTn id="45" dur="500" fill="hold"/>
                                        <p:tgtEl>
                                          <p:spTgt spid="15">
                                            <p:txEl>
                                              <p:pRg st="8" end="8"/>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15">
                                            <p:txEl>
                                              <p:pRg st="8" end="8"/>
                                            </p:txEl>
                                          </p:spTgt>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15">
                                            <p:txEl>
                                              <p:pRg st="9" end="9"/>
                                            </p:txEl>
                                          </p:spTgt>
                                        </p:tgtEl>
                                        <p:attrNameLst>
                                          <p:attrName>style.visibility</p:attrName>
                                        </p:attrNameLst>
                                      </p:cBhvr>
                                      <p:to>
                                        <p:strVal val="visible"/>
                                      </p:to>
                                    </p:set>
                                    <p:anim calcmode="lin" valueType="num">
                                      <p:cBhvr additive="base">
                                        <p:cTn id="49" dur="500" fill="hold"/>
                                        <p:tgtEl>
                                          <p:spTgt spid="15">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5">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nodeType="clickEffect">
                                  <p:stCondLst>
                                    <p:cond delay="0"/>
                                  </p:stCondLst>
                                  <p:childTnLst>
                                    <p:set>
                                      <p:cBhvr>
                                        <p:cTn id="54" dur="1" fill="hold">
                                          <p:stCondLst>
                                            <p:cond delay="0"/>
                                          </p:stCondLst>
                                        </p:cTn>
                                        <p:tgtEl>
                                          <p:spTgt spid="13321"/>
                                        </p:tgtEl>
                                        <p:attrNameLst>
                                          <p:attrName>style.visibility</p:attrName>
                                        </p:attrNameLst>
                                      </p:cBhvr>
                                      <p:to>
                                        <p:strVal val="visible"/>
                                      </p:to>
                                    </p:set>
                                    <p:animEffect transition="in" filter="fade">
                                      <p:cBhvr>
                                        <p:cTn id="55" dur="2000"/>
                                        <p:tgtEl>
                                          <p:spTgt spid="133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5" grpId="0" build="allAtOnce"/>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28596" y="0"/>
            <a:ext cx="7467600" cy="1143000"/>
          </a:xfrm>
        </p:spPr>
        <p:txBody>
          <a:bodyPr>
            <a:normAutofit/>
          </a:bodyPr>
          <a:lstStyle/>
          <a:p>
            <a:r>
              <a:rPr lang="sk-SK" sz="3600" b="1" dirty="0" smtClean="0">
                <a:solidFill>
                  <a:schemeClr val="bg1"/>
                </a:solidFill>
              </a:rPr>
              <a:t>Zatepľovanie</a:t>
            </a:r>
            <a:endParaRPr lang="sk-SK" sz="3600" b="1" dirty="0">
              <a:solidFill>
                <a:schemeClr val="bg1"/>
              </a:solidFill>
            </a:endParaRPr>
          </a:p>
        </p:txBody>
      </p:sp>
      <p:sp>
        <p:nvSpPr>
          <p:cNvPr id="3" name="Zástupný symbol obsahu 2"/>
          <p:cNvSpPr>
            <a:spLocks noGrp="1"/>
          </p:cNvSpPr>
          <p:nvPr>
            <p:ph idx="1"/>
          </p:nvPr>
        </p:nvSpPr>
        <p:spPr>
          <a:xfrm>
            <a:off x="0" y="928670"/>
            <a:ext cx="9144000" cy="5929330"/>
          </a:xfrm>
        </p:spPr>
        <p:txBody>
          <a:bodyPr>
            <a:normAutofit/>
          </a:bodyPr>
          <a:lstStyle/>
          <a:p>
            <a:pPr>
              <a:buNone/>
            </a:pPr>
            <a:r>
              <a:rPr lang="sk-SK" sz="2400" dirty="0" smtClean="0">
                <a:solidFill>
                  <a:schemeClr val="bg2">
                    <a:lumMod val="75000"/>
                  </a:schemeClr>
                </a:solidFill>
              </a:rPr>
              <a:t>    </a:t>
            </a:r>
            <a:r>
              <a:rPr lang="sk-SK" sz="2400" b="1" dirty="0" smtClean="0">
                <a:solidFill>
                  <a:schemeClr val="bg1"/>
                </a:solidFill>
              </a:rPr>
              <a:t>Čo vám prinesie zateplenie?</a:t>
            </a:r>
          </a:p>
          <a:p>
            <a:r>
              <a:rPr lang="sk-SK" sz="2400" dirty="0" smtClean="0">
                <a:solidFill>
                  <a:schemeClr val="bg1"/>
                </a:solidFill>
              </a:rPr>
              <a:t>zvýšenie povrchovej teploty stien </a:t>
            </a:r>
          </a:p>
          <a:p>
            <a:r>
              <a:rPr lang="pl-PL" sz="2400" dirty="0" smtClean="0">
                <a:solidFill>
                  <a:schemeClr val="bg1"/>
                </a:solidFill>
              </a:rPr>
              <a:t>zníženie spotreby energie na vykurovanie </a:t>
            </a:r>
            <a:r>
              <a:rPr lang="sk-SK" sz="2400" dirty="0" smtClean="0">
                <a:solidFill>
                  <a:schemeClr val="bg1"/>
                </a:solidFill>
              </a:rPr>
              <a:t>o cca 30 % (úspora závisí od pôvodného stavu budovy)</a:t>
            </a:r>
          </a:p>
          <a:p>
            <a:r>
              <a:rPr lang="sk-SK" sz="2400" dirty="0" smtClean="0">
                <a:solidFill>
                  <a:schemeClr val="bg1"/>
                </a:solidFill>
              </a:rPr>
              <a:t>odstránenie plesní v chladnejších kútoch</a:t>
            </a:r>
          </a:p>
          <a:p>
            <a:r>
              <a:rPr lang="pl-PL" sz="2400" dirty="0" smtClean="0">
                <a:solidFill>
                  <a:schemeClr val="bg1"/>
                </a:solidFill>
              </a:rPr>
              <a:t>odstránenie zatekania (pri oknách, strešných </a:t>
            </a:r>
            <a:r>
              <a:rPr lang="sk-SK" sz="2400" dirty="0" smtClean="0">
                <a:solidFill>
                  <a:schemeClr val="bg1"/>
                </a:solidFill>
              </a:rPr>
              <a:t>plášťoch a obvodových múroch)</a:t>
            </a:r>
          </a:p>
          <a:p>
            <a:r>
              <a:rPr lang="sk-SK" sz="2400" dirty="0" smtClean="0">
                <a:solidFill>
                  <a:schemeClr val="bg1"/>
                </a:solidFill>
              </a:rPr>
              <a:t>ochrana výstuže v stykoch pred koróziou</a:t>
            </a:r>
          </a:p>
          <a:p>
            <a:r>
              <a:rPr lang="pl-PL" sz="2400" dirty="0" smtClean="0">
                <a:solidFill>
                  <a:schemeClr val="bg1"/>
                </a:solidFill>
              </a:rPr>
              <a:t>zvýšenie tepelnej stability budovy napriek kolísaniu </a:t>
            </a:r>
            <a:r>
              <a:rPr lang="sk-SK" sz="2400" dirty="0" smtClean="0">
                <a:solidFill>
                  <a:schemeClr val="bg1"/>
                </a:solidFill>
              </a:rPr>
              <a:t>vonkajšej teploty</a:t>
            </a:r>
            <a:endParaRPr lang="sk-SK" sz="2400" dirty="0">
              <a:solidFill>
                <a:schemeClr val="bg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28596" y="0"/>
            <a:ext cx="7467600" cy="1143000"/>
          </a:xfrm>
        </p:spPr>
        <p:txBody>
          <a:bodyPr>
            <a:normAutofit/>
          </a:bodyPr>
          <a:lstStyle/>
          <a:p>
            <a:r>
              <a:rPr lang="sk-SK" sz="3600" b="1" dirty="0" smtClean="0">
                <a:solidFill>
                  <a:schemeClr val="bg1"/>
                </a:solidFill>
              </a:rPr>
              <a:t>Okná</a:t>
            </a:r>
            <a:endParaRPr lang="sk-SK" sz="3600" b="1" dirty="0">
              <a:solidFill>
                <a:schemeClr val="bg1"/>
              </a:solidFill>
            </a:endParaRPr>
          </a:p>
        </p:txBody>
      </p:sp>
      <p:sp>
        <p:nvSpPr>
          <p:cNvPr id="5" name="Zástupný symbol obsahu 4"/>
          <p:cNvSpPr>
            <a:spLocks noGrp="1"/>
          </p:cNvSpPr>
          <p:nvPr>
            <p:ph idx="1"/>
          </p:nvPr>
        </p:nvSpPr>
        <p:spPr>
          <a:xfrm>
            <a:off x="0" y="1000108"/>
            <a:ext cx="9144000" cy="5857892"/>
          </a:xfrm>
        </p:spPr>
        <p:txBody>
          <a:bodyPr>
            <a:noAutofit/>
          </a:bodyPr>
          <a:lstStyle/>
          <a:p>
            <a:pPr>
              <a:buNone/>
            </a:pPr>
            <a:r>
              <a:rPr lang="sk-SK" sz="2400" dirty="0" smtClean="0">
                <a:solidFill>
                  <a:schemeClr val="bg2">
                    <a:lumMod val="75000"/>
                  </a:schemeClr>
                </a:solidFill>
              </a:rPr>
              <a:t>     </a:t>
            </a:r>
            <a:r>
              <a:rPr lang="sk-SK" sz="2400" dirty="0" smtClean="0">
                <a:solidFill>
                  <a:schemeClr val="bg1"/>
                </a:solidFill>
              </a:rPr>
              <a:t>Mieru tepelných strát oknom určujú tieto faktory:</a:t>
            </a:r>
          </a:p>
          <a:p>
            <a:r>
              <a:rPr lang="sk-SK" sz="2400" b="1" dirty="0" smtClean="0">
                <a:solidFill>
                  <a:schemeClr val="bg1"/>
                </a:solidFill>
              </a:rPr>
              <a:t>tepelnoizolačná schopnosť </a:t>
            </a:r>
            <a:r>
              <a:rPr lang="sk-SK" sz="2400" dirty="0" smtClean="0">
                <a:solidFill>
                  <a:schemeClr val="bg1"/>
                </a:solidFill>
              </a:rPr>
              <a:t>zasklenia, ktorú možno ovplyvniť počtom skiel v okne, priesvitnou kovovou vrstvou nanesenou na sklo alebo výplňou zo vzácnych plynov;</a:t>
            </a:r>
          </a:p>
          <a:p>
            <a:r>
              <a:rPr lang="sk-SK" sz="2400" b="1" dirty="0" smtClean="0">
                <a:solidFill>
                  <a:schemeClr val="bg1"/>
                </a:solidFill>
              </a:rPr>
              <a:t>stupeň celkovej energetickej priepustnosti </a:t>
            </a:r>
            <a:r>
              <a:rPr lang="sk-SK" sz="2400" dirty="0" smtClean="0">
                <a:solidFill>
                  <a:schemeClr val="bg1"/>
                </a:solidFill>
              </a:rPr>
              <a:t>– čím je vyšší, tým viac slnečnej energie prenikne do priestoru.</a:t>
            </a:r>
          </a:p>
          <a:p>
            <a:pPr>
              <a:buNone/>
            </a:pPr>
            <a:r>
              <a:rPr lang="pl-PL" sz="2400" dirty="0" smtClean="0">
                <a:solidFill>
                  <a:schemeClr val="bg1"/>
                </a:solidFill>
              </a:rPr>
              <a:t>    </a:t>
            </a:r>
          </a:p>
          <a:p>
            <a:pPr>
              <a:buNone/>
            </a:pPr>
            <a:r>
              <a:rPr lang="pl-PL" sz="2400" dirty="0" smtClean="0">
                <a:solidFill>
                  <a:schemeClr val="bg1"/>
                </a:solidFill>
              </a:rPr>
              <a:t>    Jedným z prostriedkov tepelnej izolácie                                                okien </a:t>
            </a:r>
            <a:r>
              <a:rPr lang="sk-SK" sz="2400" dirty="0" smtClean="0">
                <a:solidFill>
                  <a:schemeClr val="bg1"/>
                </a:solidFill>
              </a:rPr>
              <a:t>sú samolepiace fólie, ktoré sa                                                             nalepia na vnútorné </a:t>
            </a:r>
            <a:r>
              <a:rPr lang="pl-PL" sz="2400" dirty="0" smtClean="0">
                <a:solidFill>
                  <a:schemeClr val="bg1"/>
                </a:solidFill>
              </a:rPr>
              <a:t>sklo z vonkajšej                                               strany. Najkvalitnejšie z nich znižujú                                                         teplotu miestnosti v lete o 7-9°C </a:t>
            </a:r>
            <a:r>
              <a:rPr lang="sk-SK" sz="2400" dirty="0" smtClean="0">
                <a:solidFill>
                  <a:schemeClr val="bg1"/>
                </a:solidFill>
              </a:rPr>
              <a:t>tým, že                                                      odrážajú slnečné žiarenie. V zime sú                                                      schopné znížiť straty oknom až o 30%.</a:t>
            </a:r>
          </a:p>
          <a:p>
            <a:pPr>
              <a:buNone/>
            </a:pPr>
            <a:endParaRPr lang="sk-SK" sz="2400" dirty="0">
              <a:solidFill>
                <a:schemeClr val="bg2">
                  <a:lumMod val="75000"/>
                </a:schemeClr>
              </a:solidFill>
            </a:endParaRPr>
          </a:p>
        </p:txBody>
      </p:sp>
      <p:pic>
        <p:nvPicPr>
          <p:cNvPr id="4" name="Picture 2" descr="http://www.uvfolie.sk/wp/wp-content/uploads/pre-budovy-11.bmp"/>
          <p:cNvPicPr>
            <a:picLocks noChangeAspect="1" noChangeArrowheads="1"/>
          </p:cNvPicPr>
          <p:nvPr/>
        </p:nvPicPr>
        <p:blipFill>
          <a:blip r:embed="rId2" cstate="print"/>
          <a:srcRect/>
          <a:stretch>
            <a:fillRect/>
          </a:stretch>
        </p:blipFill>
        <p:spPr bwMode="auto">
          <a:xfrm>
            <a:off x="6000760" y="3639912"/>
            <a:ext cx="3143240" cy="3218088"/>
          </a:xfrm>
          <a:prstGeom prst="rect">
            <a:avLst/>
          </a:prstGeom>
          <a:ln>
            <a:noFill/>
          </a:ln>
          <a:effectLst>
            <a:softEdge rad="112500"/>
          </a:effectLst>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additive="base">
                                        <p:cTn id="1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anim calcmode="lin" valueType="num">
                                      <p:cBhvr additive="base">
                                        <p:cTn id="19"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2" end="2"/>
                                            </p:txEl>
                                          </p:spTgt>
                                        </p:tgtEl>
                                        <p:attrNameLst>
                                          <p:attrName>style.visibility</p:attrName>
                                        </p:attrNameLst>
                                      </p:cBhvr>
                                      <p:to>
                                        <p:strVal val="visible"/>
                                      </p:to>
                                    </p:set>
                                    <p:anim calcmode="lin" valueType="num">
                                      <p:cBhvr additive="base">
                                        <p:cTn id="25"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xEl>
                                              <p:pRg st="3" end="3"/>
                                            </p:txEl>
                                          </p:spTgt>
                                        </p:tgtEl>
                                        <p:attrNameLst>
                                          <p:attrName>style.visibility</p:attrName>
                                        </p:attrNameLst>
                                      </p:cBhvr>
                                      <p:to>
                                        <p:strVal val="visible"/>
                                      </p:to>
                                    </p:set>
                                    <p:anim calcmode="lin" valueType="num">
                                      <p:cBhvr additive="base">
                                        <p:cTn id="31"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xEl>
                                              <p:pRg st="4" end="4"/>
                                            </p:txEl>
                                          </p:spTgt>
                                        </p:tgtEl>
                                        <p:attrNameLst>
                                          <p:attrName>style.visibility</p:attrName>
                                        </p:attrNameLst>
                                      </p:cBhvr>
                                      <p:to>
                                        <p:strVal val="visible"/>
                                      </p:to>
                                    </p:set>
                                    <p:anim calcmode="lin" valueType="num">
                                      <p:cBhvr additive="base">
                                        <p:cTn id="37"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nodeType="clickEffect">
                                  <p:stCondLst>
                                    <p:cond delay="0"/>
                                  </p:stCondLst>
                                  <p:childTnLst>
                                    <p:set>
                                      <p:cBhvr>
                                        <p:cTn id="42" dur="1" fill="hold">
                                          <p:stCondLst>
                                            <p:cond delay="0"/>
                                          </p:stCondLst>
                                        </p:cTn>
                                        <p:tgtEl>
                                          <p:spTgt spid="4"/>
                                        </p:tgtEl>
                                        <p:attrNameLst>
                                          <p:attrName>style.visibility</p:attrName>
                                        </p:attrNameLst>
                                      </p:cBhvr>
                                      <p:to>
                                        <p:strVal val="visible"/>
                                      </p:to>
                                    </p:set>
                                    <p:animEffect transition="in" filter="fade">
                                      <p:cBhvr>
                                        <p:cTn id="43"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28596" y="0"/>
            <a:ext cx="7467600" cy="1143000"/>
          </a:xfrm>
        </p:spPr>
        <p:txBody>
          <a:bodyPr>
            <a:normAutofit/>
          </a:bodyPr>
          <a:lstStyle/>
          <a:p>
            <a:r>
              <a:rPr lang="sk-SK" sz="3600" b="1" dirty="0" smtClean="0">
                <a:solidFill>
                  <a:schemeClr val="bg1"/>
                </a:solidFill>
              </a:rPr>
              <a:t>Vykurovanie</a:t>
            </a:r>
            <a:endParaRPr lang="sk-SK" sz="3600" b="1" dirty="0">
              <a:solidFill>
                <a:schemeClr val="bg1"/>
              </a:solidFill>
            </a:endParaRPr>
          </a:p>
        </p:txBody>
      </p:sp>
      <p:sp>
        <p:nvSpPr>
          <p:cNvPr id="3" name="Zástupný symbol obsahu 2"/>
          <p:cNvSpPr>
            <a:spLocks noGrp="1"/>
          </p:cNvSpPr>
          <p:nvPr>
            <p:ph idx="1"/>
          </p:nvPr>
        </p:nvSpPr>
        <p:spPr>
          <a:xfrm>
            <a:off x="0" y="785794"/>
            <a:ext cx="9144000" cy="6072206"/>
          </a:xfrm>
        </p:spPr>
        <p:txBody>
          <a:bodyPr>
            <a:normAutofit/>
          </a:bodyPr>
          <a:lstStyle/>
          <a:p>
            <a:pPr>
              <a:buNone/>
            </a:pPr>
            <a:r>
              <a:rPr lang="sk-SK" sz="2400" dirty="0" smtClean="0">
                <a:solidFill>
                  <a:schemeClr val="bg2">
                    <a:lumMod val="75000"/>
                  </a:schemeClr>
                </a:solidFill>
              </a:rPr>
              <a:t>     </a:t>
            </a:r>
            <a:r>
              <a:rPr lang="sk-SK" sz="2400" dirty="0" smtClean="0">
                <a:solidFill>
                  <a:schemeClr val="bg1"/>
                </a:solidFill>
              </a:rPr>
              <a:t>Ak na radiátory namontujete </a:t>
            </a:r>
            <a:r>
              <a:rPr lang="sk-SK" sz="2400" dirty="0" err="1" smtClean="0">
                <a:solidFill>
                  <a:schemeClr val="bg1"/>
                </a:solidFill>
              </a:rPr>
              <a:t>termohlavice</a:t>
            </a:r>
            <a:r>
              <a:rPr lang="sk-SK" sz="2400" dirty="0" smtClean="0">
                <a:solidFill>
                  <a:schemeClr val="bg1"/>
                </a:solidFill>
              </a:rPr>
              <a:t>,                                                           budú vám udržiavať nastavenú teplotu v                                                                    miestnosti a ušetria 10 – 15% energie.                                                                                     Pomocou nich si môžete aj pri bežnom                                                       kúrení nastaviť rôzne teploty v rôznych miestnostiach. Správna regulácia znižuje výdavky. Každý stupeň, o ktorý sa zníži teplota v miestnosti, znamená úsporu 6% nákladov na kúrenie.                         Jednotlivé miestnosti treba vykurovať podľa účelu a potreby:</a:t>
            </a:r>
          </a:p>
          <a:p>
            <a:r>
              <a:rPr lang="sk-SK" sz="2400" dirty="0" smtClean="0">
                <a:solidFill>
                  <a:schemeClr val="bg1"/>
                </a:solidFill>
              </a:rPr>
              <a:t>obývacie izby, jedálne, pracovne, detské izby 20-22°C</a:t>
            </a:r>
          </a:p>
          <a:p>
            <a:r>
              <a:rPr lang="sk-SK" sz="2400" dirty="0" smtClean="0">
                <a:solidFill>
                  <a:schemeClr val="bg1"/>
                </a:solidFill>
              </a:rPr>
              <a:t>v miestach, kde sa spáva sa odporúča v noci udržiavať teplotu 18°C</a:t>
            </a:r>
          </a:p>
          <a:p>
            <a:r>
              <a:rPr lang="sk-SK" sz="2400" dirty="0" smtClean="0">
                <a:solidFill>
                  <a:schemeClr val="bg1"/>
                </a:solidFill>
              </a:rPr>
              <a:t>v kúpeľni je to 22-24°C a toalety postačuje vykúriť na 20°C</a:t>
            </a:r>
          </a:p>
          <a:p>
            <a:r>
              <a:rPr lang="sk-SK" sz="2400" dirty="0" smtClean="0">
                <a:solidFill>
                  <a:schemeClr val="bg1"/>
                </a:solidFill>
              </a:rPr>
              <a:t>kuchyňu sa odporúča vykurovať len na 15 - 17°C, pretože sa tu človek pri varení pohybuje a vzniká tu dodatočné teplo od spotrebičov, pri varení a pečení.</a:t>
            </a:r>
          </a:p>
          <a:p>
            <a:endParaRPr lang="sk-SK" sz="2400" dirty="0">
              <a:solidFill>
                <a:schemeClr val="bg2">
                  <a:lumMod val="75000"/>
                </a:schemeClr>
              </a:solidFill>
            </a:endParaRPr>
          </a:p>
        </p:txBody>
      </p:sp>
      <p:pic>
        <p:nvPicPr>
          <p:cNvPr id="7" name="Picture 4" descr="http://www.elkoep.cz/typo3temp/pics/83319689b0.jpg"/>
          <p:cNvPicPr>
            <a:picLocks noChangeAspect="1" noChangeArrowheads="1"/>
          </p:cNvPicPr>
          <p:nvPr/>
        </p:nvPicPr>
        <p:blipFill>
          <a:blip r:embed="rId2" cstate="print"/>
          <a:srcRect/>
          <a:stretch>
            <a:fillRect/>
          </a:stretch>
        </p:blipFill>
        <p:spPr bwMode="auto">
          <a:xfrm>
            <a:off x="6286512" y="-142900"/>
            <a:ext cx="2989054" cy="2500306"/>
          </a:xfrm>
          <a:prstGeom prst="rect">
            <a:avLst/>
          </a:prstGeom>
          <a:ln>
            <a:noFill/>
          </a:ln>
          <a:effectLst>
            <a:softEdge rad="112500"/>
          </a:effectLst>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2000"/>
                                        <p:tgtEl>
                                          <p:spTgt spid="7"/>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 calcmode="lin" valueType="num">
                                      <p:cBhvr additive="base">
                                        <p:cTn id="18"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 calcmode="lin" valueType="num">
                                      <p:cBhvr additive="base">
                                        <p:cTn id="24"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 calcmode="lin" valueType="num">
                                      <p:cBhvr additive="base">
                                        <p:cTn id="30"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3">
                                            <p:txEl>
                                              <p:pRg st="3" end="3"/>
                                            </p:txEl>
                                          </p:spTgt>
                                        </p:tgtEl>
                                        <p:attrNameLst>
                                          <p:attrName>style.visibility</p:attrName>
                                        </p:attrNameLst>
                                      </p:cBhvr>
                                      <p:to>
                                        <p:strVal val="visible"/>
                                      </p:to>
                                    </p:set>
                                    <p:anim calcmode="lin" valueType="num">
                                      <p:cBhvr additive="base">
                                        <p:cTn id="36"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 calcmode="lin" valueType="num">
                                      <p:cBhvr additive="base">
                                        <p:cTn id="42"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28596" y="0"/>
            <a:ext cx="7467600" cy="1143000"/>
          </a:xfrm>
        </p:spPr>
        <p:txBody>
          <a:bodyPr>
            <a:normAutofit/>
          </a:bodyPr>
          <a:lstStyle/>
          <a:p>
            <a:r>
              <a:rPr lang="sk-SK" sz="3200" b="1" dirty="0" smtClean="0">
                <a:solidFill>
                  <a:schemeClr val="bg1"/>
                </a:solidFill>
              </a:rPr>
              <a:t>Solárne zariadenia</a:t>
            </a:r>
            <a:endParaRPr lang="sk-SK" sz="3200" dirty="0">
              <a:solidFill>
                <a:schemeClr val="bg1"/>
              </a:solidFill>
            </a:endParaRPr>
          </a:p>
        </p:txBody>
      </p:sp>
      <p:sp>
        <p:nvSpPr>
          <p:cNvPr id="3" name="Zástupný symbol obsahu 2"/>
          <p:cNvSpPr>
            <a:spLocks noGrp="1"/>
          </p:cNvSpPr>
          <p:nvPr>
            <p:ph idx="1"/>
          </p:nvPr>
        </p:nvSpPr>
        <p:spPr>
          <a:xfrm>
            <a:off x="0" y="785794"/>
            <a:ext cx="9144000" cy="6072206"/>
          </a:xfrm>
        </p:spPr>
        <p:txBody>
          <a:bodyPr>
            <a:normAutofit/>
          </a:bodyPr>
          <a:lstStyle/>
          <a:p>
            <a:r>
              <a:rPr lang="sk-SK" sz="2400" dirty="0" smtClean="0">
                <a:solidFill>
                  <a:schemeClr val="bg1"/>
                </a:solidFill>
              </a:rPr>
              <a:t>Získané teplo sa používa buď na vykurovanie alebo na ohrev úžitkovej vody. Slnečné žiarenie je premieňané pomocou slnečného </a:t>
            </a:r>
            <a:r>
              <a:rPr lang="pl-PL" sz="2400" dirty="0" smtClean="0">
                <a:solidFill>
                  <a:schemeClr val="bg1"/>
                </a:solidFill>
              </a:rPr>
              <a:t>kolektora na tepelnú energiu, ktorú potom odovzdáva prostredníctvom teplonosnej látky do rozvodnej potrubnej </a:t>
            </a:r>
            <a:r>
              <a:rPr lang="sk-SK" sz="2400" dirty="0" smtClean="0">
                <a:solidFill>
                  <a:schemeClr val="bg1"/>
                </a:solidFill>
              </a:rPr>
              <a:t>siete. Hoci ich zriaďovacia cena je pomerne vysoká, je kompenzovaná nízkymi prevádzkovými nákladmi.</a:t>
            </a:r>
            <a:endParaRPr lang="sk-SK" sz="2400" dirty="0">
              <a:solidFill>
                <a:schemeClr val="bg1"/>
              </a:solidFill>
            </a:endParaRPr>
          </a:p>
        </p:txBody>
      </p:sp>
      <p:pic>
        <p:nvPicPr>
          <p:cNvPr id="3074" name="Picture 2"/>
          <p:cNvPicPr>
            <a:picLocks noChangeAspect="1" noChangeArrowheads="1"/>
          </p:cNvPicPr>
          <p:nvPr/>
        </p:nvPicPr>
        <p:blipFill>
          <a:blip r:embed="rId2" cstate="print"/>
          <a:srcRect l="9433"/>
          <a:stretch>
            <a:fillRect/>
          </a:stretch>
        </p:blipFill>
        <p:spPr bwMode="auto">
          <a:xfrm>
            <a:off x="0" y="3071810"/>
            <a:ext cx="3429024" cy="2743200"/>
          </a:xfrm>
          <a:prstGeom prst="rect">
            <a:avLst/>
          </a:prstGeom>
          <a:noFill/>
          <a:ln w="9525">
            <a:noFill/>
            <a:miter lim="800000"/>
            <a:headEnd/>
            <a:tailEnd/>
          </a:ln>
          <a:effectLst/>
        </p:spPr>
      </p:pic>
      <p:pic>
        <p:nvPicPr>
          <p:cNvPr id="3078" name="Picture 6" descr="http://realexpert.sk/wp-content/uploads/2012/07/slne%C4%8Dn%C3%A9-kolektory.jpg"/>
          <p:cNvPicPr>
            <a:picLocks noChangeAspect="1" noChangeArrowheads="1"/>
          </p:cNvPicPr>
          <p:nvPr/>
        </p:nvPicPr>
        <p:blipFill>
          <a:blip r:embed="rId3" cstate="print"/>
          <a:srcRect l="4292" t="8094" r="3480"/>
          <a:stretch>
            <a:fillRect/>
          </a:stretch>
        </p:blipFill>
        <p:spPr bwMode="auto">
          <a:xfrm>
            <a:off x="5357786" y="3143248"/>
            <a:ext cx="3786214" cy="2433637"/>
          </a:xfrm>
          <a:prstGeom prst="rect">
            <a:avLst/>
          </a:prstGeom>
          <a:noFill/>
        </p:spPr>
      </p:pic>
      <p:pic>
        <p:nvPicPr>
          <p:cNvPr id="3076" name="Picture 4" descr="http://www.elautbaumont.sk/foto/slnecne-kolektory-2.jpg"/>
          <p:cNvPicPr>
            <a:picLocks noChangeAspect="1" noChangeArrowheads="1"/>
          </p:cNvPicPr>
          <p:nvPr/>
        </p:nvPicPr>
        <p:blipFill>
          <a:blip r:embed="rId4" cstate="print"/>
          <a:srcRect l="13044" b="8695"/>
          <a:stretch>
            <a:fillRect/>
          </a:stretch>
        </p:blipFill>
        <p:spPr bwMode="auto">
          <a:xfrm>
            <a:off x="3214678" y="4607709"/>
            <a:ext cx="2857480" cy="2250291"/>
          </a:xfrm>
          <a:prstGeom prst="rect">
            <a:avLst/>
          </a:prstGeom>
          <a:noFill/>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3074"/>
                                        </p:tgtEl>
                                        <p:attrNameLst>
                                          <p:attrName>style.visibility</p:attrName>
                                        </p:attrNameLst>
                                      </p:cBhvr>
                                      <p:to>
                                        <p:strVal val="visible"/>
                                      </p:to>
                                    </p:set>
                                    <p:animEffect transition="in" filter="fade">
                                      <p:cBhvr>
                                        <p:cTn id="19" dur="2000"/>
                                        <p:tgtEl>
                                          <p:spTgt spid="3074"/>
                                        </p:tgtEl>
                                      </p:cBhvr>
                                    </p:animEffect>
                                  </p:childTnLst>
                                </p:cTn>
                              </p:par>
                              <p:par>
                                <p:cTn id="20" presetID="10" presetClass="entr" presetSubtype="0" fill="hold" nodeType="withEffect">
                                  <p:stCondLst>
                                    <p:cond delay="0"/>
                                  </p:stCondLst>
                                  <p:childTnLst>
                                    <p:set>
                                      <p:cBhvr>
                                        <p:cTn id="21" dur="1" fill="hold">
                                          <p:stCondLst>
                                            <p:cond delay="0"/>
                                          </p:stCondLst>
                                        </p:cTn>
                                        <p:tgtEl>
                                          <p:spTgt spid="3078"/>
                                        </p:tgtEl>
                                        <p:attrNameLst>
                                          <p:attrName>style.visibility</p:attrName>
                                        </p:attrNameLst>
                                      </p:cBhvr>
                                      <p:to>
                                        <p:strVal val="visible"/>
                                      </p:to>
                                    </p:set>
                                    <p:animEffect transition="in" filter="fade">
                                      <p:cBhvr>
                                        <p:cTn id="22" dur="2000"/>
                                        <p:tgtEl>
                                          <p:spTgt spid="3078"/>
                                        </p:tgtEl>
                                      </p:cBhvr>
                                    </p:animEffect>
                                  </p:childTnLst>
                                </p:cTn>
                              </p:par>
                              <p:par>
                                <p:cTn id="23" presetID="10" presetClass="entr" presetSubtype="0" fill="hold" nodeType="withEffect">
                                  <p:stCondLst>
                                    <p:cond delay="0"/>
                                  </p:stCondLst>
                                  <p:childTnLst>
                                    <p:set>
                                      <p:cBhvr>
                                        <p:cTn id="24" dur="1" fill="hold">
                                          <p:stCondLst>
                                            <p:cond delay="0"/>
                                          </p:stCondLst>
                                        </p:cTn>
                                        <p:tgtEl>
                                          <p:spTgt spid="3076"/>
                                        </p:tgtEl>
                                        <p:attrNameLst>
                                          <p:attrName>style.visibility</p:attrName>
                                        </p:attrNameLst>
                                      </p:cBhvr>
                                      <p:to>
                                        <p:strVal val="visible"/>
                                      </p:to>
                                    </p:set>
                                    <p:animEffect transition="in" filter="fade">
                                      <p:cBhvr>
                                        <p:cTn id="25" dur="2000"/>
                                        <p:tgtEl>
                                          <p:spTgt spid="30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28596" y="0"/>
            <a:ext cx="7467600" cy="1143000"/>
          </a:xfrm>
        </p:spPr>
        <p:txBody>
          <a:bodyPr>
            <a:normAutofit/>
          </a:bodyPr>
          <a:lstStyle/>
          <a:p>
            <a:r>
              <a:rPr lang="sk-SK" sz="3600" b="1" dirty="0" smtClean="0">
                <a:solidFill>
                  <a:schemeClr val="bg1"/>
                </a:solidFill>
              </a:rPr>
              <a:t>Voda</a:t>
            </a:r>
            <a:endParaRPr lang="sk-SK" sz="3600" b="1" dirty="0">
              <a:solidFill>
                <a:schemeClr val="bg1"/>
              </a:solidFill>
            </a:endParaRPr>
          </a:p>
        </p:txBody>
      </p:sp>
      <p:sp>
        <p:nvSpPr>
          <p:cNvPr id="3" name="Zástupný symbol obsahu 2"/>
          <p:cNvSpPr>
            <a:spLocks noGrp="1"/>
          </p:cNvSpPr>
          <p:nvPr>
            <p:ph idx="1"/>
          </p:nvPr>
        </p:nvSpPr>
        <p:spPr>
          <a:xfrm>
            <a:off x="0" y="857232"/>
            <a:ext cx="9144000" cy="6000768"/>
          </a:xfrm>
        </p:spPr>
        <p:txBody>
          <a:bodyPr>
            <a:noAutofit/>
          </a:bodyPr>
          <a:lstStyle/>
          <a:p>
            <a:pPr>
              <a:buNone/>
            </a:pPr>
            <a:r>
              <a:rPr lang="sk-SK" sz="2400" dirty="0" smtClean="0">
                <a:solidFill>
                  <a:schemeClr val="bg2">
                    <a:lumMod val="75000"/>
                  </a:schemeClr>
                </a:solidFill>
              </a:rPr>
              <a:t>     </a:t>
            </a:r>
            <a:r>
              <a:rPr lang="sk-SK" sz="2400" dirty="0" smtClean="0">
                <a:solidFill>
                  <a:schemeClr val="bg1"/>
                </a:solidFill>
              </a:rPr>
              <a:t>Ako dosiahnuť nižšiu spotrebu vody:</a:t>
            </a:r>
          </a:p>
          <a:p>
            <a:r>
              <a:rPr lang="sk-SK" sz="2400" dirty="0" smtClean="0">
                <a:solidFill>
                  <a:schemeClr val="bg1"/>
                </a:solidFill>
              </a:rPr>
              <a:t>Vymeňte poškodené tesnenie na vodovodných batériách      </a:t>
            </a:r>
          </a:p>
          <a:p>
            <a:r>
              <a:rPr lang="sk-SK" sz="2400" dirty="0" smtClean="0">
                <a:solidFill>
                  <a:schemeClr val="bg1"/>
                </a:solidFill>
              </a:rPr>
              <a:t>Namontujte si na WC úsporné splachovacie zariadenie, ktoré umožňuje dva stupne splachovania</a:t>
            </a:r>
          </a:p>
          <a:p>
            <a:r>
              <a:rPr lang="sk-SK" sz="2400" dirty="0" smtClean="0">
                <a:solidFill>
                  <a:schemeClr val="bg1"/>
                </a:solidFill>
              </a:rPr>
              <a:t>Pri nákupe novej práčky, či umývačky riadu dbajte, aby spotreba vody a energie bola čo najnižšia.</a:t>
            </a:r>
          </a:p>
          <a:p>
            <a:r>
              <a:rPr lang="sk-SK" sz="2400" dirty="0" smtClean="0">
                <a:solidFill>
                  <a:schemeClr val="bg1"/>
                </a:solidFill>
              </a:rPr>
              <a:t>Nenechávajte dlhodobo tiecť a zbytočne odtekať teplú vodu, napr. pri umývaní zubov</a:t>
            </a:r>
          </a:p>
          <a:p>
            <a:r>
              <a:rPr lang="sk-SK" sz="2400" dirty="0" smtClean="0">
                <a:solidFill>
                  <a:schemeClr val="bg1"/>
                </a:solidFill>
              </a:rPr>
              <a:t>Neumývajte riady pod trvale tečúcou vodou</a:t>
            </a:r>
          </a:p>
        </p:txBody>
      </p:sp>
      <p:pic>
        <p:nvPicPr>
          <p:cNvPr id="2052" name="Picture 4" descr="http://img.cas.sk/img/11/gallery/419607_voda-vodovod-setrenie-kvapka.jpg"/>
          <p:cNvPicPr>
            <a:picLocks noChangeAspect="1" noChangeArrowheads="1"/>
          </p:cNvPicPr>
          <p:nvPr/>
        </p:nvPicPr>
        <p:blipFill>
          <a:blip r:embed="rId2" cstate="print"/>
          <a:srcRect/>
          <a:stretch>
            <a:fillRect/>
          </a:stretch>
        </p:blipFill>
        <p:spPr bwMode="auto">
          <a:xfrm>
            <a:off x="6357942" y="4071942"/>
            <a:ext cx="2786058" cy="2786058"/>
          </a:xfrm>
          <a:prstGeom prst="rect">
            <a:avLst/>
          </a:prstGeom>
          <a:ln>
            <a:noFill/>
          </a:ln>
          <a:effectLst>
            <a:softEdge rad="112500"/>
          </a:effectLst>
        </p:spPr>
      </p:pic>
      <p:pic>
        <p:nvPicPr>
          <p:cNvPr id="2054" name="Picture 6" descr="http://www.arcom-center.de/store/images/product_images/popup_images/24831_1.jpg"/>
          <p:cNvPicPr>
            <a:picLocks noChangeAspect="1" noChangeArrowheads="1"/>
          </p:cNvPicPr>
          <p:nvPr/>
        </p:nvPicPr>
        <p:blipFill>
          <a:blip r:embed="rId3" cstate="print"/>
          <a:srcRect/>
          <a:stretch>
            <a:fillRect/>
          </a:stretch>
        </p:blipFill>
        <p:spPr bwMode="auto">
          <a:xfrm>
            <a:off x="3857620" y="4857760"/>
            <a:ext cx="2666986" cy="2000240"/>
          </a:xfrm>
          <a:prstGeom prst="rect">
            <a:avLst/>
          </a:prstGeom>
          <a:ln>
            <a:noFill/>
          </a:ln>
          <a:effectLst>
            <a:softEdge rad="112500"/>
          </a:effectLst>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nodeType="clickEffect">
                                  <p:stCondLst>
                                    <p:cond delay="0"/>
                                  </p:stCondLst>
                                  <p:childTnLst>
                                    <p:set>
                                      <p:cBhvr>
                                        <p:cTn id="48" dur="1" fill="hold">
                                          <p:stCondLst>
                                            <p:cond delay="0"/>
                                          </p:stCondLst>
                                        </p:cTn>
                                        <p:tgtEl>
                                          <p:spTgt spid="2052"/>
                                        </p:tgtEl>
                                        <p:attrNameLst>
                                          <p:attrName>style.visibility</p:attrName>
                                        </p:attrNameLst>
                                      </p:cBhvr>
                                      <p:to>
                                        <p:strVal val="visible"/>
                                      </p:to>
                                    </p:set>
                                    <p:animEffect transition="in" filter="fade">
                                      <p:cBhvr>
                                        <p:cTn id="49" dur="2000"/>
                                        <p:tgtEl>
                                          <p:spTgt spid="2052"/>
                                        </p:tgtEl>
                                      </p:cBhvr>
                                    </p:animEffect>
                                  </p:childTnLst>
                                </p:cTn>
                              </p:par>
                              <p:par>
                                <p:cTn id="50" presetID="10" presetClass="entr" presetSubtype="0" fill="hold" nodeType="withEffect">
                                  <p:stCondLst>
                                    <p:cond delay="0"/>
                                  </p:stCondLst>
                                  <p:childTnLst>
                                    <p:set>
                                      <p:cBhvr>
                                        <p:cTn id="51" dur="1" fill="hold">
                                          <p:stCondLst>
                                            <p:cond delay="0"/>
                                          </p:stCondLst>
                                        </p:cTn>
                                        <p:tgtEl>
                                          <p:spTgt spid="2054"/>
                                        </p:tgtEl>
                                        <p:attrNameLst>
                                          <p:attrName>style.visibility</p:attrName>
                                        </p:attrNameLst>
                                      </p:cBhvr>
                                      <p:to>
                                        <p:strVal val="visible"/>
                                      </p:to>
                                    </p:set>
                                    <p:animEffect transition="in" filter="fade">
                                      <p:cBhvr>
                                        <p:cTn id="52" dur="2000"/>
                                        <p:tgtEl>
                                          <p:spTgt spid="20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28596" y="0"/>
            <a:ext cx="7467600" cy="1143000"/>
          </a:xfrm>
        </p:spPr>
        <p:txBody>
          <a:bodyPr>
            <a:normAutofit/>
          </a:bodyPr>
          <a:lstStyle/>
          <a:p>
            <a:r>
              <a:rPr lang="sk-SK" sz="3600" b="1" dirty="0" smtClean="0">
                <a:solidFill>
                  <a:schemeClr val="bg1"/>
                </a:solidFill>
              </a:rPr>
              <a:t>Elektrická energia</a:t>
            </a:r>
            <a:endParaRPr lang="sk-SK" sz="3600" b="1" dirty="0">
              <a:solidFill>
                <a:schemeClr val="bg1"/>
              </a:solidFill>
            </a:endParaRPr>
          </a:p>
        </p:txBody>
      </p:sp>
      <p:sp>
        <p:nvSpPr>
          <p:cNvPr id="8" name="Zástupný symbol obsahu 7"/>
          <p:cNvSpPr>
            <a:spLocks noGrp="1"/>
          </p:cNvSpPr>
          <p:nvPr>
            <p:ph idx="1"/>
          </p:nvPr>
        </p:nvSpPr>
        <p:spPr>
          <a:xfrm>
            <a:off x="0" y="928670"/>
            <a:ext cx="9144000" cy="5929330"/>
          </a:xfrm>
        </p:spPr>
        <p:txBody>
          <a:bodyPr>
            <a:normAutofit/>
          </a:bodyPr>
          <a:lstStyle/>
          <a:p>
            <a:r>
              <a:rPr lang="sk-SK" sz="2400" dirty="0" smtClean="0">
                <a:solidFill>
                  <a:schemeClr val="bg1"/>
                </a:solidFill>
              </a:rPr>
              <a:t>V každej domácnosti je istý počet elektrospotrebičov, ktoré spotrebúvajú energiu bez toho, aby boli v prevádzke. Sú v pozícii, ktorú nazývame „</a:t>
            </a:r>
            <a:r>
              <a:rPr lang="sk-SK" sz="2400" dirty="0" err="1" smtClean="0">
                <a:solidFill>
                  <a:schemeClr val="bg1"/>
                </a:solidFill>
              </a:rPr>
              <a:t>stand-by</a:t>
            </a:r>
            <a:r>
              <a:rPr lang="sk-SK" sz="2400" dirty="0" smtClean="0">
                <a:solidFill>
                  <a:schemeClr val="bg1"/>
                </a:solidFill>
              </a:rPr>
              <a:t>“ (pohotovostná prevádzka). Je to vtedy, keď po ich vypnutí stále svieti malé červené alebo zelené svetielko. Elektrospotrebič sa stále nachádza v prevádzke a tým spotrebúva                                                            elektrickú energiu. </a:t>
            </a:r>
          </a:p>
          <a:p>
            <a:r>
              <a:rPr lang="sk-SK" sz="2400" dirty="0" smtClean="0">
                <a:solidFill>
                  <a:schemeClr val="bg1"/>
                </a:solidFill>
              </a:rPr>
              <a:t>Pri nákupe spotrebičov do                                                                                     domácnosti neposudzujte iba                                                                           cenu a výkon, ale aj spotrebu                                                             elektrickej energie. Informáciu                                                                      o spotrebe energie vám                                                                                         poskytne energetický štítok.</a:t>
            </a:r>
            <a:endParaRPr lang="sk-SK" sz="2400" dirty="0">
              <a:solidFill>
                <a:schemeClr val="bg1"/>
              </a:solidFill>
            </a:endParaRPr>
          </a:p>
        </p:txBody>
      </p:sp>
      <p:pic>
        <p:nvPicPr>
          <p:cNvPr id="31751" name="Picture 7" descr="http://www.energia.sk/fileadmin/user_upload/energy_label_stary_vs._novy.png"/>
          <p:cNvPicPr>
            <a:picLocks noChangeAspect="1" noChangeArrowheads="1"/>
          </p:cNvPicPr>
          <p:nvPr/>
        </p:nvPicPr>
        <p:blipFill>
          <a:blip r:embed="rId2" cstate="print"/>
          <a:srcRect/>
          <a:stretch>
            <a:fillRect/>
          </a:stretch>
        </p:blipFill>
        <p:spPr bwMode="auto">
          <a:xfrm>
            <a:off x="4643438" y="2857496"/>
            <a:ext cx="4500562" cy="4000504"/>
          </a:xfrm>
          <a:prstGeom prst="rect">
            <a:avLst/>
          </a:prstGeom>
          <a:noFill/>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xEl>
                                              <p:pRg st="0" end="0"/>
                                            </p:txEl>
                                          </p:spTgt>
                                        </p:tgtEl>
                                        <p:attrNameLst>
                                          <p:attrName>style.visibility</p:attrName>
                                        </p:attrNameLst>
                                      </p:cBhvr>
                                      <p:to>
                                        <p:strVal val="visible"/>
                                      </p:to>
                                    </p:set>
                                    <p:anim calcmode="lin" valueType="num">
                                      <p:cBhvr additive="base">
                                        <p:cTn id="13"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xEl>
                                              <p:pRg st="1" end="1"/>
                                            </p:txEl>
                                          </p:spTgt>
                                        </p:tgtEl>
                                        <p:attrNameLst>
                                          <p:attrName>style.visibility</p:attrName>
                                        </p:attrNameLst>
                                      </p:cBhvr>
                                      <p:to>
                                        <p:strVal val="visible"/>
                                      </p:to>
                                    </p:set>
                                    <p:anim calcmode="lin" valueType="num">
                                      <p:cBhvr additive="base">
                                        <p:cTn id="19"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31751"/>
                                        </p:tgtEl>
                                        <p:attrNameLst>
                                          <p:attrName>style.visibility</p:attrName>
                                        </p:attrNameLst>
                                      </p:cBhvr>
                                      <p:to>
                                        <p:strVal val="visible"/>
                                      </p:to>
                                    </p:set>
                                    <p:animEffect transition="in" filter="fade">
                                      <p:cBhvr>
                                        <p:cTn id="25" dur="2000"/>
                                        <p:tgtEl>
                                          <p:spTgt spid="317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build="p"/>
    </p:bldLst>
  </p:timing>
</p:sld>
</file>

<file path=ppt/theme/theme1.xml><?xml version="1.0" encoding="utf-8"?>
<a:theme xmlns:a="http://schemas.openxmlformats.org/drawingml/2006/main" name="Technický">
  <a:themeElements>
    <a:clrScheme name="Mediá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Technický">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ký">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408</TotalTime>
  <Words>845</Words>
  <Application>Microsoft Office PowerPoint</Application>
  <PresentationFormat>Prezentácia na obrazovke (4:3)</PresentationFormat>
  <Paragraphs>68</Paragraphs>
  <Slides>11</Slides>
  <Notes>1</Notes>
  <HiddenSlides>0</HiddenSlides>
  <MMClips>0</MMClips>
  <ScaleCrop>false</ScaleCrop>
  <HeadingPairs>
    <vt:vector size="4" baseType="variant">
      <vt:variant>
        <vt:lpstr>Motív</vt:lpstr>
      </vt:variant>
      <vt:variant>
        <vt:i4>1</vt:i4>
      </vt:variant>
      <vt:variant>
        <vt:lpstr>Nadpisy snímok</vt:lpstr>
      </vt:variant>
      <vt:variant>
        <vt:i4>11</vt:i4>
      </vt:variant>
    </vt:vector>
  </HeadingPairs>
  <TitlesOfParts>
    <vt:vector size="12" baseType="lpstr">
      <vt:lpstr>Technický</vt:lpstr>
      <vt:lpstr>         Domácnosť a úspora energie</vt:lpstr>
      <vt:lpstr>  Približné rozdelenie ročnej spotreby  energie v domácnosti</vt:lpstr>
      <vt:lpstr>Úniky tepla</vt:lpstr>
      <vt:lpstr>Zatepľovanie</vt:lpstr>
      <vt:lpstr>Okná</vt:lpstr>
      <vt:lpstr>Vykurovanie</vt:lpstr>
      <vt:lpstr>Solárne zariadenia</vt:lpstr>
      <vt:lpstr>Voda</vt:lpstr>
      <vt:lpstr>Elektrická energia</vt:lpstr>
      <vt:lpstr>Snímka 10</vt:lpstr>
      <vt:lpstr>Osvetlenie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Domácnosť a úspora energie</dc:title>
  <dc:creator>Hallér Gejza</dc:creator>
  <cp:lastModifiedBy>ProBook 4510s</cp:lastModifiedBy>
  <cp:revision>61</cp:revision>
  <dcterms:created xsi:type="dcterms:W3CDTF">2014-05-04T15:32:11Z</dcterms:created>
  <dcterms:modified xsi:type="dcterms:W3CDTF">2020-05-05T09:30:54Z</dcterms:modified>
</cp:coreProperties>
</file>