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C9494-5B7A-4EBE-AB10-7E6B5AD5EFCD}" type="datetimeFigureOut">
              <a:rPr lang="sk-SK" smtClean="0"/>
              <a:t>13.05.2020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8CC8-82D2-4422-BAEA-05C79814FF2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0200" y="2133600"/>
            <a:ext cx="7239000" cy="1437162"/>
          </a:xfrm>
        </p:spPr>
        <p:txBody>
          <a:bodyPr>
            <a:noAutofit/>
          </a:bodyPr>
          <a:lstStyle/>
          <a:p>
            <a:r>
              <a:rPr lang="sk-SK" sz="8000" dirty="0" smtClean="0">
                <a:solidFill>
                  <a:srgbClr val="0070C0"/>
                </a:solidFill>
                <a:latin typeface="Castellar" pitchFamily="18" charset="0"/>
              </a:rPr>
              <a:t>DIAGRAMY</a:t>
            </a:r>
            <a:endParaRPr lang="sk-SK" sz="8000" dirty="0">
              <a:solidFill>
                <a:srgbClr val="0070C0"/>
              </a:solidFill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Kruhový diagram</a:t>
            </a:r>
            <a:endParaRPr lang="sk-SK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143000" y="1216968"/>
            <a:ext cx="7010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Príklad: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Kruhový diagram znázorňuje percentuálne rozloženie, akým dopravným prostriedkom cestujú deti do školy v rámci jedného ročníka. Doplň tabuľku, ak v celom ročníku je 120 detí..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Obrázok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828800"/>
            <a:ext cx="2819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Tabuľka 12"/>
          <p:cNvGraphicFramePr>
            <a:graphicFrameLocks noGrp="1"/>
          </p:cNvGraphicFramePr>
          <p:nvPr/>
        </p:nvGraphicFramePr>
        <p:xfrm>
          <a:off x="1600200" y="2590800"/>
          <a:ext cx="3429001" cy="1752600"/>
        </p:xfrm>
        <a:graphic>
          <a:graphicData uri="http://schemas.openxmlformats.org/drawingml/2006/table">
            <a:tbl>
              <a:tblPr/>
              <a:tblGrid>
                <a:gridCol w="1064413"/>
                <a:gridCol w="1182294"/>
                <a:gridCol w="1182294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latin typeface="Cambria"/>
                          <a:ea typeface="Calibri"/>
                          <a:cs typeface="Times New Roman"/>
                        </a:rPr>
                        <a:t>percentá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latin typeface="Cambria"/>
                          <a:ea typeface="Calibri"/>
                          <a:cs typeface="Times New Roman"/>
                        </a:rPr>
                        <a:t>počet žiakov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latin typeface="Cambria"/>
                          <a:ea typeface="Calibri"/>
                          <a:cs typeface="Times New Roman"/>
                        </a:rPr>
                        <a:t>Autobusom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latin typeface="Cambria"/>
                          <a:ea typeface="Calibri"/>
                          <a:cs typeface="Times New Roman"/>
                        </a:rPr>
                        <a:t>Autom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latin typeface="Cambria"/>
                          <a:ea typeface="Calibri"/>
                          <a:cs typeface="Times New Roman"/>
                        </a:rPr>
                        <a:t>Pešo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latin typeface="Cambria"/>
                          <a:ea typeface="Calibri"/>
                          <a:cs typeface="Times New Roman"/>
                        </a:rPr>
                        <a:t>Vlakom</a:t>
                      </a:r>
                      <a:endParaRPr lang="sk-S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latin typeface="Cambria"/>
                          <a:ea typeface="Calibri"/>
                          <a:cs typeface="Times New Roman"/>
                        </a:rPr>
                        <a:t>Spolu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BlokTextu 13"/>
          <p:cNvSpPr txBox="1"/>
          <p:nvPr/>
        </p:nvSpPr>
        <p:spPr>
          <a:xfrm>
            <a:off x="2895600" y="2819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35%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2895600" y="31242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32,5%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2895600" y="3429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25%</a:t>
            </a:r>
            <a:endParaRPr lang="sk-SK" dirty="0"/>
          </a:p>
        </p:txBody>
      </p:sp>
      <p:sp>
        <p:nvSpPr>
          <p:cNvPr id="17" name="BlokTextu 16"/>
          <p:cNvSpPr txBox="1"/>
          <p:nvPr/>
        </p:nvSpPr>
        <p:spPr>
          <a:xfrm>
            <a:off x="2895600" y="37338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7,5 %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2819400" y="4038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100%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1600200" y="4800600"/>
            <a:ext cx="3048000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1600" dirty="0" smtClean="0"/>
              <a:t>Výpočet:  autobusom 35 % zo 120</a:t>
            </a:r>
            <a:endParaRPr lang="sk-SK" sz="1600" dirty="0"/>
          </a:p>
        </p:txBody>
      </p:sp>
      <p:sp>
        <p:nvSpPr>
          <p:cNvPr id="20" name="BlokTextu 19"/>
          <p:cNvSpPr txBox="1"/>
          <p:nvPr/>
        </p:nvSpPr>
        <p:spPr>
          <a:xfrm>
            <a:off x="1600200" y="51816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100%..........120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1600200" y="54864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1%..........1,2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1600200" y="5791200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35%.</a:t>
            </a:r>
            <a:r>
              <a:rPr lang="sk-SK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.....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35. </a:t>
            </a:r>
            <a:r>
              <a:rPr lang="sk-SK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........42 žiakov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4038600" y="2819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42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40386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30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4114800" y="3733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9</a:t>
            </a:r>
            <a:endParaRPr lang="sk-SK" dirty="0"/>
          </a:p>
        </p:txBody>
      </p:sp>
      <p:sp>
        <p:nvSpPr>
          <p:cNvPr id="27" name="BlokTextu 26"/>
          <p:cNvSpPr txBox="1"/>
          <p:nvPr/>
        </p:nvSpPr>
        <p:spPr>
          <a:xfrm>
            <a:off x="3962400" y="4038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120</a:t>
            </a:r>
            <a:endParaRPr lang="sk-SK" dirty="0"/>
          </a:p>
        </p:txBody>
      </p:sp>
      <p:sp>
        <p:nvSpPr>
          <p:cNvPr id="28" name="BlokTextu 27"/>
          <p:cNvSpPr txBox="1"/>
          <p:nvPr/>
        </p:nvSpPr>
        <p:spPr>
          <a:xfrm>
            <a:off x="4038600" y="3124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39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5029200" y="5562600"/>
            <a:ext cx="1752600" cy="830997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latin typeface="Times New Roman" pitchFamily="18" charset="0"/>
                <a:cs typeface="Times New Roman" pitchFamily="18" charset="0"/>
              </a:rPr>
              <a:t>Musia </a:t>
            </a:r>
            <a:r>
              <a:rPr lang="sk-SK" sz="1600" b="1" dirty="0" err="1" smtClean="0">
                <a:latin typeface="Times New Roman" pitchFamily="18" charset="0"/>
                <a:cs typeface="Times New Roman" pitchFamily="18" charset="0"/>
              </a:rPr>
              <a:t>výjsť</a:t>
            </a:r>
            <a:r>
              <a:rPr lang="sk-SK" sz="1600" b="1" dirty="0" smtClean="0">
                <a:latin typeface="Times New Roman" pitchFamily="18" charset="0"/>
                <a:cs typeface="Times New Roman" pitchFamily="18" charset="0"/>
              </a:rPr>
              <a:t> celé čísla, lebo je to počet ľudí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Rovná spojovacia šípka 32"/>
          <p:cNvCxnSpPr>
            <a:stCxn id="28" idx="3"/>
          </p:cNvCxnSpPr>
          <p:nvPr/>
        </p:nvCxnSpPr>
        <p:spPr>
          <a:xfrm>
            <a:off x="4724400" y="3308866"/>
            <a:ext cx="838200" cy="210133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8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Stĺpcový diagram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800" y="1279267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Príklad: 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Diagram znázorňuje akú známku z matematiky mali žiaci 7.B     	na vysvedčení. Odpovedz na nasledujúce otázky: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o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3320681" cy="245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lokTextu 11"/>
          <p:cNvSpPr txBox="1"/>
          <p:nvPr/>
        </p:nvSpPr>
        <p:spPr>
          <a:xfrm>
            <a:off x="5105400" y="22860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a.) Koľko žiakov má 7.B ?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5105400" y="2667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Riešenie: 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7 +8 +2 +3 +1 = </a:t>
            </a:r>
            <a:r>
              <a:rPr lang="sk-SK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5105400" y="3505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b.) Koľko % žiakov malo jednotku?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5257800" y="38862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Riešenie: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 jednotku malo </a:t>
            </a:r>
            <a:r>
              <a:rPr lang="sk-SK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žiakov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334000" y="4495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koľko percent je 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z 21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562600" y="48006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100 %........21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1% ............0,21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7 : 0,21 = </a:t>
            </a:r>
            <a:r>
              <a:rPr lang="sk-SK" b="1" u="db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33,3%</a:t>
            </a:r>
            <a:endParaRPr lang="sk-SK" b="1" u="dbl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295400" y="4572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c.) Koľko % žiakov malo známku, ktorá sa vyskytovala najčastejšie?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1295400" y="5181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Riešenie: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koľko % žiakov malo dvojku?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ĺžnik 20"/>
          <p:cNvSpPr/>
          <p:nvPr/>
        </p:nvSpPr>
        <p:spPr>
          <a:xfrm>
            <a:off x="1371600" y="5562600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- dvojku malo </a:t>
            </a:r>
            <a:r>
              <a:rPr lang="sk-SK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žiakov </a:t>
            </a:r>
            <a:endParaRPr lang="sk-SK" dirty="0"/>
          </a:p>
        </p:txBody>
      </p:sp>
      <p:sp>
        <p:nvSpPr>
          <p:cNvPr id="22" name="Obdĺžnik 21"/>
          <p:cNvSpPr/>
          <p:nvPr/>
        </p:nvSpPr>
        <p:spPr>
          <a:xfrm>
            <a:off x="1447800" y="5867400"/>
            <a:ext cx="2619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koľko percent je 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z 21 ?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>
          <a:xfrm>
            <a:off x="1600200" y="6248400"/>
            <a:ext cx="1763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8 : 0,21 = </a:t>
            </a:r>
            <a:r>
              <a:rPr lang="sk-SK" b="1" u="db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38,1%</a:t>
            </a:r>
            <a:endParaRPr lang="sk-SK" b="1" u="dbl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9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Stĺpcový diagram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800" y="1279267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Príklad: 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Diagram znázorňuje akú známku z matematiky mali žiaci 7.B     	na vysvedčení. Odpovedz na nasledujúce otázky: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o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3320681" cy="245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lokTextu 11"/>
          <p:cNvSpPr txBox="1"/>
          <p:nvPr/>
        </p:nvSpPr>
        <p:spPr>
          <a:xfrm>
            <a:off x="5105400" y="2057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d.) Koľko  % žiakov malo horšiu známku ako trojku? 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4800600" y="2667000"/>
            <a:ext cx="3850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Riešenie: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koľko % žiakov malo štvorku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a päťku?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953000" y="3352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876800" y="3276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k-SK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žiaci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876800" y="3581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koľko percent je 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z 21 ?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876800" y="3962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4 : 0,21 = </a:t>
            </a:r>
            <a:r>
              <a:rPr lang="sk-SK" b="1" u="db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19,1%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5105400" y="45720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e.) Koľko % žiakov prospelo?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bdĺžnik 29"/>
          <p:cNvSpPr/>
          <p:nvPr/>
        </p:nvSpPr>
        <p:spPr>
          <a:xfrm>
            <a:off x="4724400" y="4953000"/>
            <a:ext cx="396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 Riešenie: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všetci žiaci okrem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päťkárov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4953000" y="53340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- 20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žiakov z 21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4953000" y="5867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20 : 0,21 = </a:t>
            </a:r>
            <a:r>
              <a:rPr lang="sk-SK" u="db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95,2%</a:t>
            </a:r>
            <a:endParaRPr lang="sk-SK" u="dbl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1295400" y="4648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f.) Aká bola priemerná známka na vysvedčení?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1295400" y="54864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(7.1 + 8 .2 + 2 .3 +3.4 + 1. 5) : 21 =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= 46 : 21 = </a:t>
            </a:r>
            <a:r>
              <a:rPr lang="sk-SK" u="db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2,2</a:t>
            </a:r>
            <a:endParaRPr lang="sk-SK" u="dbl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9" grpId="0"/>
      <p:bldP spid="12" grpId="0"/>
      <p:bldP spid="18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Stĺpcový diagram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800" y="1279267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Príklad: </a:t>
            </a:r>
            <a:r>
              <a:rPr kumimoji="0" lang="sk-SK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Diagram znázorňuje akú známku z matematiky mali žiaci 7.B     	na vysvedčení. Odpovedz na nasledujúce otázky: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o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3320681" cy="245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lokTextu 11"/>
          <p:cNvSpPr txBox="1"/>
          <p:nvPr/>
        </p:nvSpPr>
        <p:spPr>
          <a:xfrm>
            <a:off x="5105400" y="20574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g.) Koľko  % žiakov malo známku lepšiu ako priemer?</a:t>
            </a:r>
            <a:endParaRPr lang="sk-SK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4800600" y="2667000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u="sng" dirty="0" smtClean="0">
                <a:latin typeface="Times New Roman" pitchFamily="18" charset="0"/>
                <a:cs typeface="Times New Roman" pitchFamily="18" charset="0"/>
              </a:rPr>
              <a:t>Riešenie: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priemer je 2,2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953000" y="3352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953000" y="30480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koľko je spolu jednotkárov  a dvojkárov? - 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953000" y="3733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- koľko percent je 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z 21 ?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876800" y="4114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15 : 0,21 = </a:t>
            </a:r>
            <a:r>
              <a:rPr lang="sk-SK" b="1" u="db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71,4%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9" grpId="0"/>
      <p:bldP spid="12" grpId="0"/>
      <p:bldP spid="18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Netradičný radarový graf</a:t>
            </a:r>
            <a:endParaRPr lang="sk-SK" dirty="0"/>
          </a:p>
        </p:txBody>
      </p:sp>
      <p:pic>
        <p:nvPicPr>
          <p:cNvPr id="4" name="Obrázo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676400"/>
            <a:ext cx="2618932" cy="234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ĺžnik 4"/>
          <p:cNvSpPr/>
          <p:nvPr/>
        </p:nvSpPr>
        <p:spPr>
          <a:xfrm>
            <a:off x="1143000" y="1524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u="sng" dirty="0" smtClean="0">
                <a:solidFill>
                  <a:srgbClr val="C00000"/>
                </a:solidFill>
              </a:rPr>
              <a:t>Príklad:  </a:t>
            </a:r>
            <a:r>
              <a:rPr lang="sk-SK" dirty="0" err="1" smtClean="0"/>
              <a:t>Sabína</a:t>
            </a:r>
            <a:r>
              <a:rPr lang="sk-SK" dirty="0" smtClean="0"/>
              <a:t> si zapisovala koľko hodín denne strávila doma pri počítači. Danú situáciu znázornila netradičným </a:t>
            </a:r>
            <a:r>
              <a:rPr lang="sk-SK" u="sng" dirty="0" smtClean="0"/>
              <a:t>radarovým diagramom</a:t>
            </a:r>
            <a:r>
              <a:rPr lang="sk-SK" dirty="0" smtClean="0"/>
              <a:t>. </a:t>
            </a:r>
          </a:p>
          <a:p>
            <a:r>
              <a:rPr lang="sk-SK" dirty="0" smtClean="0"/>
              <a:t>Vyplňte tabuľku:</a:t>
            </a:r>
            <a:endParaRPr lang="sk-SK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600200" y="3048000"/>
          <a:ext cx="3581400" cy="1642872"/>
        </p:xfrm>
        <a:graphic>
          <a:graphicData uri="http://schemas.openxmlformats.org/drawingml/2006/table">
            <a:tbl>
              <a:tblPr/>
              <a:tblGrid>
                <a:gridCol w="1111720"/>
                <a:gridCol w="1234840"/>
                <a:gridCol w="1234840"/>
              </a:tblGrid>
              <a:tr h="27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latin typeface="Calibri"/>
                          <a:ea typeface="Calibri"/>
                          <a:cs typeface="Times New Roman"/>
                        </a:rPr>
                        <a:t>Počet hodín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latin typeface="Cambria"/>
                          <a:ea typeface="Calibri"/>
                          <a:cs typeface="Times New Roman"/>
                        </a:rPr>
                        <a:t>Pondelok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latin typeface="Cambria"/>
                          <a:ea typeface="Calibri"/>
                          <a:cs typeface="Times New Roman"/>
                        </a:rPr>
                        <a:t>Utorok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latin typeface="Cambria"/>
                          <a:ea typeface="Calibri"/>
                          <a:cs typeface="Times New Roman"/>
                        </a:rPr>
                        <a:t>Streda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latin typeface="Cambria"/>
                          <a:ea typeface="Calibri"/>
                          <a:cs typeface="Times New Roman"/>
                        </a:rPr>
                        <a:t>Štvrtok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smtClean="0">
                          <a:latin typeface="Cambria"/>
                          <a:ea typeface="Calibri"/>
                          <a:cs typeface="Times New Roman"/>
                        </a:rPr>
                        <a:t>Piatok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388</Words>
  <Application>Microsoft Office PowerPoint</Application>
  <PresentationFormat>Prezentácia na obrazovke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DIAGRAMY</vt:lpstr>
      <vt:lpstr>Kruhový diagram</vt:lpstr>
      <vt:lpstr>Stĺpcový diagram</vt:lpstr>
      <vt:lpstr>Stĺpcový diagram</vt:lpstr>
      <vt:lpstr>Stĺpcový diagram</vt:lpstr>
      <vt:lpstr>Netradičný radarový graf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DIAGRAMY</dc:title>
  <dc:creator>ProBook 4510s</dc:creator>
  <cp:lastModifiedBy>ProBook 4510s</cp:lastModifiedBy>
  <cp:revision>1</cp:revision>
  <dcterms:created xsi:type="dcterms:W3CDTF">2020-05-13T08:04:02Z</dcterms:created>
  <dcterms:modified xsi:type="dcterms:W3CDTF">2020-05-13T08:05:47Z</dcterms:modified>
</cp:coreProperties>
</file>