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7" r:id="rId8"/>
    <p:sldId id="264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CBA0BB-3F4E-40BC-AA43-28C1CAF54FF7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CD7272-E1C6-48BD-9948-1406E7F5355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Mzda a dane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Technika pre ZŠ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Základ dane </a:t>
            </a:r>
            <a:r>
              <a:rPr lang="sk-SK" dirty="0" smtClean="0"/>
              <a:t>– je hodnota, z ktorej sa vypočítava výška daňovej povinnosti.</a:t>
            </a:r>
          </a:p>
          <a:p>
            <a:r>
              <a:rPr lang="sk-SK" b="1" dirty="0" smtClean="0"/>
              <a:t>Čiastkový základ dane </a:t>
            </a:r>
            <a:r>
              <a:rPr lang="sk-SK" dirty="0" smtClean="0"/>
              <a:t>– je odpočet nezdaniteľnej časti základu.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Základné daňové pojmy: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-1610829" y="-168190"/>
            <a:ext cx="232948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700" dirty="0">
                <a:solidFill>
                  <a:prstClr val="black"/>
                </a:solidFill>
              </a:rPr>
              <a:t>Základ dane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 smtClean="0"/>
          </a:p>
          <a:p>
            <a:r>
              <a:rPr lang="sk-SK" b="1" dirty="0" smtClean="0"/>
              <a:t>Minimálna mzda</a:t>
            </a:r>
            <a:r>
              <a:rPr lang="sk-SK" dirty="0" smtClean="0"/>
              <a:t> je spravidla najnižšia mzda (vrátane platu alebo odmeny z dohody), ktorú sú podľa platných právnych predpisov povinní poskytovať zamestnávatelia zamestnancom.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Minimálna mzda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vývoj mini mzd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617" y="2143117"/>
            <a:ext cx="8904288" cy="3643338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minimálnej mzdy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cena práce, ktorú dostáva pracovník za odvedený výkon.</a:t>
            </a:r>
          </a:p>
          <a:p>
            <a:r>
              <a:rPr lang="sk-SK" dirty="0" smtClean="0"/>
              <a:t>V slovenskom práve platí, že mzda je odmena za vykonanú prácu.</a:t>
            </a:r>
          </a:p>
          <a:p>
            <a:r>
              <a:rPr lang="sk-SK" dirty="0" smtClean="0"/>
              <a:t>Namiesto pojmu mzda sa niekedy používa pojem </a:t>
            </a:r>
            <a:r>
              <a:rPr lang="sk-SK" b="1" dirty="0" smtClean="0"/>
              <a:t>plat</a:t>
            </a:r>
            <a:r>
              <a:rPr lang="sk-SK" dirty="0" smtClean="0"/>
              <a:t>, ktorého definícia sa do značnej miery prekrýva s pojmom mzda.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Mzda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Hrubú mzdu </a:t>
            </a:r>
            <a:r>
              <a:rPr lang="sk-SK" dirty="0" smtClean="0"/>
              <a:t>– suma pred odpočítaním daní, zdravotného a sociálneho poistenia, ďalších povinných či dobrovoľných zrážok</a:t>
            </a:r>
          </a:p>
          <a:p>
            <a:r>
              <a:rPr lang="sk-SK" b="1" dirty="0" smtClean="0"/>
              <a:t>Čistú mzdu </a:t>
            </a:r>
            <a:r>
              <a:rPr lang="sk-SK" dirty="0" smtClean="0"/>
              <a:t>– výsledná suma po odpočítaní daní, zdravotného a sociálneho poistenia, ďalších povinných či dobrovoľných zrážok</a:t>
            </a:r>
          </a:p>
          <a:p>
            <a:r>
              <a:rPr lang="sk-SK" b="1" dirty="0" err="1" smtClean="0"/>
              <a:t>Superhrubá</a:t>
            </a:r>
            <a:r>
              <a:rPr lang="sk-SK" b="1" dirty="0" smtClean="0"/>
              <a:t> mzda </a:t>
            </a:r>
            <a:r>
              <a:rPr lang="sk-SK" dirty="0" smtClean="0"/>
              <a:t>je mzda, ktorá v sebe zahŕňa aj všetky náklady zamestnávateľa na zamestnanca.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Rozoznávame (podľa rozsahu):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Vaša-minimálna-mzda-v-roku-2018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9142" y="1481138"/>
            <a:ext cx="6785715" cy="452596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Čistá, hrubá a </a:t>
            </a:r>
            <a:r>
              <a:rPr lang="sk-SK" dirty="0" err="1" smtClean="0"/>
              <a:t>superhrubá</a:t>
            </a:r>
            <a:r>
              <a:rPr lang="sk-SK" dirty="0" smtClean="0"/>
              <a:t> mzda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Časovú mzdu </a:t>
            </a:r>
            <a:r>
              <a:rPr lang="sk-SK" dirty="0" smtClean="0"/>
              <a:t>– mzda závisí od odpracovaného času</a:t>
            </a:r>
          </a:p>
          <a:p>
            <a:r>
              <a:rPr lang="sk-SK" b="1" dirty="0" smtClean="0"/>
              <a:t>Úkolovú mzdu </a:t>
            </a:r>
            <a:r>
              <a:rPr lang="sk-SK" dirty="0" smtClean="0"/>
              <a:t>– mzda závisí od množstva vyrobených jednotiek</a:t>
            </a:r>
          </a:p>
          <a:p>
            <a:r>
              <a:rPr lang="sk-SK" b="1" dirty="0" smtClean="0"/>
              <a:t>Podielovú mzdu </a:t>
            </a:r>
            <a:r>
              <a:rPr lang="sk-SK" dirty="0" smtClean="0"/>
              <a:t>– mzda formou podielu odmeny na vytvorenom prínose</a:t>
            </a:r>
          </a:p>
          <a:p>
            <a:r>
              <a:rPr lang="sk-SK" dirty="0" smtClean="0"/>
              <a:t>...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(podľa spôsobu výpočtu a podľa zložiek):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Príplatok</a:t>
            </a:r>
            <a:r>
              <a:rPr lang="sk-SK" dirty="0" smtClean="0"/>
              <a:t> – reaguje na špecifiká práce ( za nočnú </a:t>
            </a:r>
            <a:r>
              <a:rPr lang="sk-SK" dirty="0" err="1" smtClean="0"/>
              <a:t>smenu</a:t>
            </a:r>
            <a:r>
              <a:rPr lang="sk-SK" dirty="0" smtClean="0"/>
              <a:t>, za sviatok,...)</a:t>
            </a:r>
          </a:p>
          <a:p>
            <a:r>
              <a:rPr lang="sk-SK" b="1" dirty="0" smtClean="0"/>
              <a:t>Prémia</a:t>
            </a:r>
            <a:r>
              <a:rPr lang="sk-SK" dirty="0" smtClean="0"/>
              <a:t> – za splnenie konkrétnej úlohy </a:t>
            </a:r>
          </a:p>
          <a:p>
            <a:r>
              <a:rPr lang="sk-SK" b="1" dirty="0" smtClean="0"/>
              <a:t>Osobné ohodnotenie </a:t>
            </a:r>
            <a:r>
              <a:rPr lang="sk-SK" dirty="0" smtClean="0"/>
              <a:t>– za osobné pracovné schopnosti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Doplnkové mzdové formy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prém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0" y="1508919"/>
            <a:ext cx="8128000" cy="4470400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mzd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035" y="1142984"/>
            <a:ext cx="7655179" cy="5146636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suma peňazí určená pre štát.</a:t>
            </a:r>
          </a:p>
          <a:p>
            <a:r>
              <a:rPr lang="sk-SK" b="1" dirty="0" smtClean="0"/>
              <a:t>Daň</a:t>
            </a:r>
            <a:r>
              <a:rPr lang="sk-SK" dirty="0" smtClean="0"/>
              <a:t> je (v slovenskom práve) platba fyzických alebo právnických osôb, ktorá je vynútiteľná, nenávratná, spravidla neúčelová, zákonom určená a pravidelne sa opakujúca, a ktorú vyberá štát a orgány miestnej samosprávy v prospech verejných rozpočtov a účelových fondov na úhradu verejných výdavkov vo vopred určenej výške a s presne určeným termínom splatnosť.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Daň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227</Words>
  <Application>Microsoft Office PowerPoint</Application>
  <PresentationFormat>Prezentácia na obrazovke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Hala</vt:lpstr>
      <vt:lpstr>Mzda a dane</vt:lpstr>
      <vt:lpstr>Mzda</vt:lpstr>
      <vt:lpstr>Rozoznávame (podľa rozsahu):</vt:lpstr>
      <vt:lpstr>Čistá, hrubá a superhrubá mzda</vt:lpstr>
      <vt:lpstr>(podľa spôsobu výpočtu a podľa zložiek):</vt:lpstr>
      <vt:lpstr>Doplnkové mzdové formy</vt:lpstr>
      <vt:lpstr>Snímka 7</vt:lpstr>
      <vt:lpstr>Snímka 8</vt:lpstr>
      <vt:lpstr>Daň</vt:lpstr>
      <vt:lpstr>Základné daňové pojmy:</vt:lpstr>
      <vt:lpstr>Minimálna mzda </vt:lpstr>
      <vt:lpstr>Vývoj minimálnej mzdy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Mzda a dane</dc:title>
  <dc:creator>Zuzka</dc:creator>
  <cp:lastModifiedBy>ProBook 4510s</cp:lastModifiedBy>
  <cp:revision>8</cp:revision>
  <dcterms:created xsi:type="dcterms:W3CDTF">2019-11-23T11:25:10Z</dcterms:created>
  <dcterms:modified xsi:type="dcterms:W3CDTF">2020-04-22T05:34:17Z</dcterms:modified>
</cp:coreProperties>
</file>