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962815-3314-45D5-850F-BC826B4ED8AA}" type="datetimeFigureOut">
              <a:rPr lang="sk-SK" smtClean="0"/>
              <a:pPr/>
              <a:t>22.04.2020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A15E5F1-39CA-486C-8A09-B1C01C5521E9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k-SK" sz="2400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Hranoly</a:t>
            </a:r>
            <a:br>
              <a:rPr lang="sk-SK" dirty="0" smtClean="0"/>
            </a:br>
            <a:r>
              <a:rPr lang="sk-SK" sz="2000" dirty="0" smtClean="0"/>
              <a:t>odvodenie vzorcov na výpočet objemu a povrchu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xmlns="" val="53402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75556" y="68342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3-boký hranol</a:t>
            </a:r>
            <a:endParaRPr lang="sk-SK" dirty="0"/>
          </a:p>
        </p:txBody>
      </p:sp>
      <p:pic>
        <p:nvPicPr>
          <p:cNvPr id="3" name="Obrázok 2" descr="VÃ½sledok vyhÄ¾adÃ¡vania obrÃ¡zkov pre dopyt triangular prism"/>
          <p:cNvPicPr/>
          <p:nvPr/>
        </p:nvPicPr>
        <p:blipFill>
          <a:blip r:embed="rId2" cstate="print"/>
          <a:srcRect l="11000" r="10500"/>
          <a:stretch>
            <a:fillRect/>
          </a:stretch>
        </p:blipFill>
        <p:spPr bwMode="auto">
          <a:xfrm>
            <a:off x="727943" y="1237426"/>
            <a:ext cx="14954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BlokTextu 3"/>
          <p:cNvSpPr txBox="1"/>
          <p:nvPr/>
        </p:nvSpPr>
        <p:spPr>
          <a:xfrm>
            <a:off x="1331639" y="316303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681632" y="230823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1004220" y="23543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2186606" y="2189926"/>
            <a:ext cx="592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</a:t>
            </a:r>
            <a:r>
              <a:rPr lang="sk-SK" sz="1600" dirty="0" err="1"/>
              <a:t>h</a:t>
            </a:r>
            <a:endParaRPr lang="sk-SK" dirty="0"/>
          </a:p>
        </p:txBody>
      </p:sp>
      <p:cxnSp>
        <p:nvCxnSpPr>
          <p:cNvPr id="12" name="Rovná spojnica 11"/>
          <p:cNvCxnSpPr/>
          <p:nvPr/>
        </p:nvCxnSpPr>
        <p:spPr>
          <a:xfrm>
            <a:off x="1475655" y="247590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lokTextu 12"/>
          <p:cNvSpPr txBox="1"/>
          <p:nvPr/>
        </p:nvSpPr>
        <p:spPr>
          <a:xfrm>
            <a:off x="1475655" y="269863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va</a:t>
            </a:r>
            <a:endParaRPr lang="sk-SK" dirty="0"/>
          </a:p>
        </p:txBody>
      </p:sp>
      <p:pic>
        <p:nvPicPr>
          <p:cNvPr id="14" name="Obrázok 13" descr="VÃ½sledok vyhÄ¾adÃ¡vania obrÃ¡zkov pre dopyt hexagonal prism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110325"/>
            <a:ext cx="3672408" cy="252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BlokTextu 15"/>
          <p:cNvSpPr txBox="1"/>
          <p:nvPr/>
        </p:nvSpPr>
        <p:spPr>
          <a:xfrm>
            <a:off x="3881600" y="70291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Sieť 3-bokého hranola</a:t>
            </a:r>
            <a:endParaRPr lang="sk-SK" dirty="0"/>
          </a:p>
        </p:txBody>
      </p:sp>
      <p:sp>
        <p:nvSpPr>
          <p:cNvPr id="17" name="BlokTextu 16"/>
          <p:cNvSpPr txBox="1"/>
          <p:nvPr/>
        </p:nvSpPr>
        <p:spPr>
          <a:xfrm>
            <a:off x="5013049" y="1514959"/>
            <a:ext cx="16921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900" b="1" dirty="0" smtClean="0">
                <a:solidFill>
                  <a:srgbClr val="FF0000"/>
                </a:solidFill>
              </a:rPr>
              <a:t>podstava</a:t>
            </a:r>
            <a:endParaRPr lang="sk-SK" sz="900" b="1" dirty="0">
              <a:solidFill>
                <a:srgbClr val="FF0000"/>
              </a:solidFill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5049053" y="2952548"/>
            <a:ext cx="16201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900" b="1" dirty="0" smtClean="0">
                <a:solidFill>
                  <a:srgbClr val="FF0000"/>
                </a:solidFill>
              </a:rPr>
              <a:t>podstava</a:t>
            </a:r>
            <a:endParaRPr lang="sk-SK" sz="900" b="1" dirty="0">
              <a:solidFill>
                <a:srgbClr val="FF0000"/>
              </a:solidFill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4255351" y="2324732"/>
            <a:ext cx="2835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chemeClr val="accent1"/>
                </a:solidFill>
              </a:rPr>
              <a:t>P      l      á      š         ť </a:t>
            </a:r>
            <a:endParaRPr lang="sk-SK" b="1" dirty="0">
              <a:solidFill>
                <a:schemeClr val="accent1"/>
              </a:solidFill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5240576" y="198328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21" name="BlokTextu 20"/>
          <p:cNvSpPr txBox="1"/>
          <p:nvPr/>
        </p:nvSpPr>
        <p:spPr>
          <a:xfrm>
            <a:off x="5724128" y="1261043"/>
            <a:ext cx="2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22" name="BlokTextu 21"/>
          <p:cNvSpPr txBox="1"/>
          <p:nvPr/>
        </p:nvSpPr>
        <p:spPr>
          <a:xfrm>
            <a:off x="4860032" y="1225434"/>
            <a:ext cx="18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7308304" y="2169730"/>
            <a:ext cx="500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vh</a:t>
            </a:r>
            <a:endParaRPr lang="sk-SK" dirty="0"/>
          </a:p>
        </p:txBody>
      </p:sp>
      <p:cxnSp>
        <p:nvCxnSpPr>
          <p:cNvPr id="27" name="Rovná spojnica 26"/>
          <p:cNvCxnSpPr/>
          <p:nvPr/>
        </p:nvCxnSpPr>
        <p:spPr>
          <a:xfrm>
            <a:off x="5384592" y="1185305"/>
            <a:ext cx="0" cy="785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BlokTextu 27"/>
          <p:cNvSpPr txBox="1"/>
          <p:nvPr/>
        </p:nvSpPr>
        <p:spPr>
          <a:xfrm>
            <a:off x="5416810" y="163037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 err="1" smtClean="0"/>
              <a:t>va</a:t>
            </a:r>
            <a:endParaRPr lang="sk-SK" sz="1000" dirty="0"/>
          </a:p>
        </p:txBody>
      </p:sp>
      <p:sp>
        <p:nvSpPr>
          <p:cNvPr id="29" name="BlokTextu 28"/>
          <p:cNvSpPr txBox="1"/>
          <p:nvPr/>
        </p:nvSpPr>
        <p:spPr>
          <a:xfrm>
            <a:off x="617656" y="3731402"/>
            <a:ext cx="2082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Obsah podstavy =</a:t>
            </a:r>
          </a:p>
          <a:p>
            <a:r>
              <a:rPr lang="sk-SK" dirty="0" smtClean="0"/>
              <a:t>Obsah trojuholníka</a:t>
            </a:r>
            <a:endParaRPr lang="sk-SK" dirty="0"/>
          </a:p>
        </p:txBody>
      </p:sp>
      <p:sp>
        <p:nvSpPr>
          <p:cNvPr id="30" name="BlokTextu 29"/>
          <p:cNvSpPr txBox="1"/>
          <p:nvPr/>
        </p:nvSpPr>
        <p:spPr>
          <a:xfrm>
            <a:off x="395536" y="4774693"/>
            <a:ext cx="179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Sp</a:t>
            </a:r>
            <a:r>
              <a:rPr lang="sk-SK" dirty="0" smtClean="0"/>
              <a:t> = a . </a:t>
            </a:r>
            <a:r>
              <a:rPr lang="sk-SK" dirty="0" err="1" smtClean="0"/>
              <a:t>va</a:t>
            </a:r>
            <a:r>
              <a:rPr lang="sk-SK" dirty="0" smtClean="0"/>
              <a:t> : 2</a:t>
            </a:r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>
            <a:off x="2923117" y="3869901"/>
            <a:ext cx="2089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Obsah plášťa</a:t>
            </a:r>
            <a:endParaRPr lang="sk-SK" dirty="0"/>
          </a:p>
        </p:txBody>
      </p:sp>
      <p:sp>
        <p:nvSpPr>
          <p:cNvPr id="32" name="BlokTextu 31"/>
          <p:cNvSpPr txBox="1"/>
          <p:nvPr/>
        </p:nvSpPr>
        <p:spPr>
          <a:xfrm>
            <a:off x="2842786" y="4313028"/>
            <a:ext cx="2553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Q = o . </a:t>
            </a:r>
            <a:r>
              <a:rPr lang="sk-SK" dirty="0" err="1"/>
              <a:t>v</a:t>
            </a:r>
            <a:r>
              <a:rPr lang="sk-SK" dirty="0" err="1" smtClean="0"/>
              <a:t>h</a:t>
            </a:r>
            <a:r>
              <a:rPr lang="sk-SK" dirty="0" smtClean="0"/>
              <a:t>, </a:t>
            </a:r>
          </a:p>
          <a:p>
            <a:r>
              <a:rPr lang="sk-SK" dirty="0" smtClean="0"/>
              <a:t>kde o = obvod podstavy </a:t>
            </a:r>
          </a:p>
          <a:p>
            <a:r>
              <a:rPr lang="sk-SK" dirty="0" smtClean="0"/>
              <a:t>o= a + a + a</a:t>
            </a:r>
            <a:endParaRPr lang="sk-SK" dirty="0"/>
          </a:p>
        </p:txBody>
      </p:sp>
      <p:sp>
        <p:nvSpPr>
          <p:cNvPr id="33" name="BlokTextu 32"/>
          <p:cNvSpPr txBox="1"/>
          <p:nvPr/>
        </p:nvSpPr>
        <p:spPr>
          <a:xfrm>
            <a:off x="5199694" y="386807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Objem hranola</a:t>
            </a:r>
            <a:endParaRPr lang="sk-SK" dirty="0"/>
          </a:p>
        </p:txBody>
      </p:sp>
      <p:sp>
        <p:nvSpPr>
          <p:cNvPr id="35" name="BlokTextu 34"/>
          <p:cNvSpPr txBox="1"/>
          <p:nvPr/>
        </p:nvSpPr>
        <p:spPr>
          <a:xfrm>
            <a:off x="5199694" y="4527298"/>
            <a:ext cx="1356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 = </a:t>
            </a:r>
            <a:r>
              <a:rPr lang="sk-SK" dirty="0" err="1" smtClean="0"/>
              <a:t>Sp</a:t>
            </a:r>
            <a:r>
              <a:rPr lang="sk-SK" dirty="0" smtClean="0"/>
              <a:t> . </a:t>
            </a:r>
            <a:r>
              <a:rPr lang="sk-SK" dirty="0" err="1" smtClean="0"/>
              <a:t>vh</a:t>
            </a:r>
            <a:endParaRPr lang="sk-SK" dirty="0"/>
          </a:p>
        </p:txBody>
      </p:sp>
      <p:sp>
        <p:nvSpPr>
          <p:cNvPr id="36" name="BlokTextu 35"/>
          <p:cNvSpPr txBox="1"/>
          <p:nvPr/>
        </p:nvSpPr>
        <p:spPr>
          <a:xfrm>
            <a:off x="7091152" y="3868075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Povrch hranola</a:t>
            </a:r>
            <a:endParaRPr lang="sk-SK" dirty="0"/>
          </a:p>
        </p:txBody>
      </p:sp>
      <p:sp>
        <p:nvSpPr>
          <p:cNvPr id="37" name="BlokTextu 36"/>
          <p:cNvSpPr txBox="1"/>
          <p:nvPr/>
        </p:nvSpPr>
        <p:spPr>
          <a:xfrm>
            <a:off x="7091152" y="4590027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 = 2 . </a:t>
            </a:r>
            <a:r>
              <a:rPr lang="sk-SK" dirty="0" err="1" smtClean="0"/>
              <a:t>Sp</a:t>
            </a:r>
            <a:r>
              <a:rPr lang="sk-SK" dirty="0" smtClean="0"/>
              <a:t> + Q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82228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40466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4-boký hranol s podstavou lichobežníka</a:t>
            </a:r>
            <a:endParaRPr lang="sk-SK" dirty="0"/>
          </a:p>
        </p:txBody>
      </p:sp>
      <p:grpSp>
        <p:nvGrpSpPr>
          <p:cNvPr id="3" name="Skupina 2"/>
          <p:cNvGrpSpPr/>
          <p:nvPr/>
        </p:nvGrpSpPr>
        <p:grpSpPr>
          <a:xfrm>
            <a:off x="4234952" y="1389676"/>
            <a:ext cx="3373292" cy="2759404"/>
            <a:chOff x="0" y="0"/>
            <a:chExt cx="1840865" cy="1218565"/>
          </a:xfrm>
        </p:grpSpPr>
        <p:sp>
          <p:nvSpPr>
            <p:cNvPr id="4" name="Rectangle 29"/>
            <p:cNvSpPr>
              <a:spLocks noChangeArrowheads="1"/>
            </p:cNvSpPr>
            <p:nvPr/>
          </p:nvSpPr>
          <p:spPr bwMode="auto">
            <a:xfrm>
              <a:off x="1482725" y="323850"/>
              <a:ext cx="358140" cy="5695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5" name="Rectangle 30"/>
            <p:cNvSpPr>
              <a:spLocks noChangeArrowheads="1"/>
            </p:cNvSpPr>
            <p:nvPr/>
          </p:nvSpPr>
          <p:spPr bwMode="auto">
            <a:xfrm>
              <a:off x="852591" y="322580"/>
              <a:ext cx="636905" cy="5695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6" name="Rectangle 31"/>
            <p:cNvSpPr>
              <a:spLocks noChangeArrowheads="1"/>
            </p:cNvSpPr>
            <p:nvPr/>
          </p:nvSpPr>
          <p:spPr bwMode="auto">
            <a:xfrm>
              <a:off x="488950" y="323850"/>
              <a:ext cx="359410" cy="5695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7" name="Rectangle 32"/>
            <p:cNvSpPr>
              <a:spLocks noChangeArrowheads="1"/>
            </p:cNvSpPr>
            <p:nvPr/>
          </p:nvSpPr>
          <p:spPr bwMode="auto">
            <a:xfrm>
              <a:off x="161925" y="323850"/>
              <a:ext cx="323850" cy="5695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>
              <a:off x="0" y="0"/>
              <a:ext cx="647700" cy="32639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9" name="AutoShape 34"/>
            <p:cNvSpPr>
              <a:spLocks noChangeArrowheads="1"/>
            </p:cNvSpPr>
            <p:nvPr/>
          </p:nvSpPr>
          <p:spPr bwMode="auto">
            <a:xfrm rot="10800000">
              <a:off x="0" y="892175"/>
              <a:ext cx="647700" cy="32639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</p:grpSp>
      <p:pic>
        <p:nvPicPr>
          <p:cNvPr id="10" name="Obrázok 9"/>
          <p:cNvPicPr/>
          <p:nvPr/>
        </p:nvPicPr>
        <p:blipFill>
          <a:blip r:embed="rId2" cstate="print"/>
          <a:srcRect l="45135" t="27234" r="24289" b="25745"/>
          <a:stretch>
            <a:fillRect/>
          </a:stretch>
        </p:blipFill>
        <p:spPr bwMode="auto">
          <a:xfrm>
            <a:off x="755576" y="1303787"/>
            <a:ext cx="2160240" cy="2845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BlokTextu 10"/>
          <p:cNvSpPr txBox="1"/>
          <p:nvPr/>
        </p:nvSpPr>
        <p:spPr>
          <a:xfrm>
            <a:off x="4578614" y="476672"/>
            <a:ext cx="2685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Sieť 4-bokého hranola s podstavou lichobežníka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1547664" y="414886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2555776" y="377953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14" name="BlokTextu 13"/>
          <p:cNvSpPr txBox="1"/>
          <p:nvPr/>
        </p:nvSpPr>
        <p:spPr>
          <a:xfrm>
            <a:off x="1511660" y="310031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15" name="BlokTextu 14"/>
          <p:cNvSpPr txBox="1"/>
          <p:nvPr/>
        </p:nvSpPr>
        <p:spPr>
          <a:xfrm>
            <a:off x="755576" y="377953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sk-SK" dirty="0"/>
          </a:p>
        </p:txBody>
      </p:sp>
      <p:cxnSp>
        <p:nvCxnSpPr>
          <p:cNvPr id="17" name="Rovná spojnica 16"/>
          <p:cNvCxnSpPr/>
          <p:nvPr/>
        </p:nvCxnSpPr>
        <p:spPr>
          <a:xfrm>
            <a:off x="1403648" y="3511823"/>
            <a:ext cx="0" cy="535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1423120" y="36535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va</a:t>
            </a:r>
            <a:endParaRPr lang="sk-SK" dirty="0"/>
          </a:p>
        </p:txBody>
      </p:sp>
      <p:sp>
        <p:nvSpPr>
          <p:cNvPr id="19" name="BlokTextu 18"/>
          <p:cNvSpPr txBox="1"/>
          <p:nvPr/>
        </p:nvSpPr>
        <p:spPr>
          <a:xfrm>
            <a:off x="2915832" y="242776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vh</a:t>
            </a:r>
            <a:endParaRPr lang="sk-SK" dirty="0"/>
          </a:p>
        </p:txBody>
      </p:sp>
      <p:sp>
        <p:nvSpPr>
          <p:cNvPr id="20" name="BlokTextu 19"/>
          <p:cNvSpPr txBox="1"/>
          <p:nvPr/>
        </p:nvSpPr>
        <p:spPr>
          <a:xfrm>
            <a:off x="4716016" y="21287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21" name="BlokTextu 20"/>
          <p:cNvSpPr txBox="1"/>
          <p:nvPr/>
        </p:nvSpPr>
        <p:spPr>
          <a:xfrm>
            <a:off x="5263583" y="215625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22" name="BlokTextu 21"/>
          <p:cNvSpPr txBox="1"/>
          <p:nvPr/>
        </p:nvSpPr>
        <p:spPr>
          <a:xfrm>
            <a:off x="6084168" y="213339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7182536" y="215625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sk-SK" dirty="0"/>
          </a:p>
        </p:txBody>
      </p:sp>
      <p:sp>
        <p:nvSpPr>
          <p:cNvPr id="24" name="BlokTextu 23"/>
          <p:cNvSpPr txBox="1"/>
          <p:nvPr/>
        </p:nvSpPr>
        <p:spPr>
          <a:xfrm>
            <a:off x="7668344" y="254260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vh</a:t>
            </a:r>
            <a:endParaRPr lang="sk-SK" dirty="0"/>
          </a:p>
        </p:txBody>
      </p:sp>
      <p:sp>
        <p:nvSpPr>
          <p:cNvPr id="25" name="BlokTextu 24"/>
          <p:cNvSpPr txBox="1"/>
          <p:nvPr/>
        </p:nvSpPr>
        <p:spPr>
          <a:xfrm>
            <a:off x="4646922" y="1593392"/>
            <a:ext cx="489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va</a:t>
            </a:r>
            <a:endParaRPr lang="sk-SK" dirty="0"/>
          </a:p>
        </p:txBody>
      </p:sp>
      <p:cxnSp>
        <p:nvCxnSpPr>
          <p:cNvPr id="27" name="Rovná spojnica 26"/>
          <p:cNvCxnSpPr/>
          <p:nvPr/>
        </p:nvCxnSpPr>
        <p:spPr>
          <a:xfrm>
            <a:off x="4578614" y="1389676"/>
            <a:ext cx="0" cy="739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BlokTextu 27"/>
          <p:cNvSpPr txBox="1"/>
          <p:nvPr/>
        </p:nvSpPr>
        <p:spPr>
          <a:xfrm>
            <a:off x="323528" y="4653136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Obsah podstavy =</a:t>
            </a:r>
          </a:p>
          <a:p>
            <a:r>
              <a:rPr lang="sk-SK" dirty="0" smtClean="0"/>
              <a:t>Obsah lichobežníka</a:t>
            </a:r>
            <a:endParaRPr lang="sk-SK" dirty="0"/>
          </a:p>
        </p:txBody>
      </p:sp>
      <p:sp>
        <p:nvSpPr>
          <p:cNvPr id="29" name="BlokTextu 28"/>
          <p:cNvSpPr txBox="1"/>
          <p:nvPr/>
        </p:nvSpPr>
        <p:spPr>
          <a:xfrm>
            <a:off x="539552" y="5517232"/>
            <a:ext cx="219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Sp</a:t>
            </a:r>
            <a:r>
              <a:rPr lang="sk-SK" dirty="0" smtClean="0"/>
              <a:t> = (a + c) . </a:t>
            </a:r>
            <a:r>
              <a:rPr lang="sk-SK" dirty="0" err="1"/>
              <a:t>v</a:t>
            </a:r>
            <a:r>
              <a:rPr lang="sk-SK" dirty="0" err="1" smtClean="0"/>
              <a:t>a</a:t>
            </a:r>
            <a:r>
              <a:rPr lang="sk-SK" dirty="0" smtClean="0"/>
              <a:t> : 2</a:t>
            </a:r>
            <a:endParaRPr lang="sk-SK" dirty="0"/>
          </a:p>
        </p:txBody>
      </p:sp>
      <p:sp>
        <p:nvSpPr>
          <p:cNvPr id="30" name="BlokTextu 29"/>
          <p:cNvSpPr txBox="1"/>
          <p:nvPr/>
        </p:nvSpPr>
        <p:spPr>
          <a:xfrm>
            <a:off x="3131840" y="4653136"/>
            <a:ext cx="1771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Obsah plášťa</a:t>
            </a:r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 flipH="1">
            <a:off x="3131840" y="5157192"/>
            <a:ext cx="2078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Q = o . </a:t>
            </a:r>
            <a:r>
              <a:rPr lang="sk-SK" dirty="0" err="1" smtClean="0"/>
              <a:t>vh</a:t>
            </a:r>
            <a:r>
              <a:rPr lang="sk-SK" dirty="0" smtClean="0"/>
              <a:t>, kde</a:t>
            </a:r>
          </a:p>
          <a:p>
            <a:r>
              <a:rPr lang="sk-SK" dirty="0"/>
              <a:t>o</a:t>
            </a:r>
            <a:r>
              <a:rPr lang="sk-SK" dirty="0" smtClean="0"/>
              <a:t> = a + b + c + d</a:t>
            </a:r>
          </a:p>
          <a:p>
            <a:endParaRPr lang="sk-SK" dirty="0"/>
          </a:p>
        </p:txBody>
      </p:sp>
      <p:sp>
        <p:nvSpPr>
          <p:cNvPr id="32" name="BlokTextu 31"/>
          <p:cNvSpPr txBox="1"/>
          <p:nvPr/>
        </p:nvSpPr>
        <p:spPr>
          <a:xfrm>
            <a:off x="5122376" y="4653136"/>
            <a:ext cx="189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Objem hranola</a:t>
            </a:r>
            <a:endParaRPr lang="sk-SK" dirty="0"/>
          </a:p>
        </p:txBody>
      </p:sp>
      <p:sp>
        <p:nvSpPr>
          <p:cNvPr id="33" name="BlokTextu 32"/>
          <p:cNvSpPr txBox="1"/>
          <p:nvPr/>
        </p:nvSpPr>
        <p:spPr>
          <a:xfrm>
            <a:off x="5210340" y="5299467"/>
            <a:ext cx="1558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 = </a:t>
            </a:r>
            <a:r>
              <a:rPr lang="sk-SK" dirty="0" err="1" smtClean="0"/>
              <a:t>Sp</a:t>
            </a:r>
            <a:r>
              <a:rPr lang="sk-SK" dirty="0" smtClean="0"/>
              <a:t> . </a:t>
            </a:r>
            <a:r>
              <a:rPr lang="sk-SK" dirty="0" err="1" smtClean="0"/>
              <a:t>vh</a:t>
            </a:r>
            <a:endParaRPr lang="sk-SK" dirty="0"/>
          </a:p>
        </p:txBody>
      </p:sp>
      <p:sp>
        <p:nvSpPr>
          <p:cNvPr id="34" name="BlokTextu 33"/>
          <p:cNvSpPr txBox="1"/>
          <p:nvPr/>
        </p:nvSpPr>
        <p:spPr>
          <a:xfrm>
            <a:off x="6964378" y="4653136"/>
            <a:ext cx="2000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Povrch hranola</a:t>
            </a:r>
            <a:endParaRPr lang="sk-SK" dirty="0"/>
          </a:p>
        </p:txBody>
      </p:sp>
      <p:sp>
        <p:nvSpPr>
          <p:cNvPr id="35" name="BlokTextu 34"/>
          <p:cNvSpPr txBox="1"/>
          <p:nvPr/>
        </p:nvSpPr>
        <p:spPr>
          <a:xfrm>
            <a:off x="7182536" y="5229200"/>
            <a:ext cx="1565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 = 2 . </a:t>
            </a:r>
            <a:r>
              <a:rPr lang="sk-SK" dirty="0" err="1" smtClean="0"/>
              <a:t>Sp</a:t>
            </a:r>
            <a:r>
              <a:rPr lang="sk-SK" dirty="0" smtClean="0"/>
              <a:t> + Q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00989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 descr="https://www.hackmath.net/img/80/hranol4sreg_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45763"/>
            <a:ext cx="2160240" cy="2733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Skupina 2"/>
          <p:cNvGrpSpPr/>
          <p:nvPr/>
        </p:nvGrpSpPr>
        <p:grpSpPr>
          <a:xfrm>
            <a:off x="4391014" y="1556792"/>
            <a:ext cx="3149619" cy="2918262"/>
            <a:chOff x="0" y="0"/>
            <a:chExt cx="1295400" cy="1207770"/>
          </a:xfrm>
        </p:grpSpPr>
        <p:sp>
          <p:nvSpPr>
            <p:cNvPr id="4" name="Rectangle 20"/>
            <p:cNvSpPr>
              <a:spLocks noChangeArrowheads="1"/>
            </p:cNvSpPr>
            <p:nvPr/>
          </p:nvSpPr>
          <p:spPr bwMode="auto">
            <a:xfrm>
              <a:off x="0" y="292100"/>
              <a:ext cx="323850" cy="5695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323850" y="292100"/>
              <a:ext cx="323850" cy="5695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6" name="Rectangle 22"/>
            <p:cNvSpPr>
              <a:spLocks noChangeArrowheads="1"/>
            </p:cNvSpPr>
            <p:nvPr/>
          </p:nvSpPr>
          <p:spPr bwMode="auto">
            <a:xfrm>
              <a:off x="647700" y="292100"/>
              <a:ext cx="323850" cy="5695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7" name="Rectangle 23"/>
            <p:cNvSpPr>
              <a:spLocks noChangeArrowheads="1"/>
            </p:cNvSpPr>
            <p:nvPr/>
          </p:nvSpPr>
          <p:spPr bwMode="auto">
            <a:xfrm>
              <a:off x="971550" y="292100"/>
              <a:ext cx="323850" cy="5695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8" name="AutoShape 27"/>
            <p:cNvSpPr>
              <a:spLocks noChangeArrowheads="1"/>
            </p:cNvSpPr>
            <p:nvPr/>
          </p:nvSpPr>
          <p:spPr bwMode="auto">
            <a:xfrm>
              <a:off x="0" y="0"/>
              <a:ext cx="429895" cy="292100"/>
            </a:xfrm>
            <a:prstGeom prst="parallelogram">
              <a:avLst>
                <a:gd name="adj" fmla="val 3679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  <p:sp>
          <p:nvSpPr>
            <p:cNvPr id="9" name="AutoShape 28"/>
            <p:cNvSpPr>
              <a:spLocks noChangeArrowheads="1"/>
            </p:cNvSpPr>
            <p:nvPr/>
          </p:nvSpPr>
          <p:spPr bwMode="auto">
            <a:xfrm rot="4346028">
              <a:off x="4763" y="849312"/>
              <a:ext cx="407670" cy="309245"/>
            </a:xfrm>
            <a:prstGeom prst="parallelogram">
              <a:avLst>
                <a:gd name="adj" fmla="val 3295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k-SK"/>
            </a:p>
          </p:txBody>
        </p:sp>
      </p:grpSp>
      <p:sp>
        <p:nvSpPr>
          <p:cNvPr id="10" name="BlokTextu 9"/>
          <p:cNvSpPr txBox="1"/>
          <p:nvPr/>
        </p:nvSpPr>
        <p:spPr>
          <a:xfrm>
            <a:off x="827584" y="54868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4-boký hranol s podstavou kosoštvorca</a:t>
            </a:r>
            <a:endParaRPr lang="sk-SK" dirty="0"/>
          </a:p>
        </p:txBody>
      </p:sp>
      <p:sp>
        <p:nvSpPr>
          <p:cNvPr id="11" name="BlokTextu 10"/>
          <p:cNvSpPr txBox="1"/>
          <p:nvPr/>
        </p:nvSpPr>
        <p:spPr>
          <a:xfrm>
            <a:off x="4391135" y="620688"/>
            <a:ext cx="2917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Sieť 4-bokého hranola s podstavou kosoštvorca</a:t>
            </a:r>
            <a:endParaRPr lang="sk-SK" dirty="0"/>
          </a:p>
        </p:txBody>
      </p:sp>
      <p:sp>
        <p:nvSpPr>
          <p:cNvPr id="12" name="BlokTextu 11"/>
          <p:cNvSpPr txBox="1"/>
          <p:nvPr/>
        </p:nvSpPr>
        <p:spPr>
          <a:xfrm>
            <a:off x="1403648" y="417942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13" name="BlokTextu 12"/>
          <p:cNvSpPr txBox="1"/>
          <p:nvPr/>
        </p:nvSpPr>
        <p:spPr>
          <a:xfrm>
            <a:off x="2483768" y="382722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1403648" y="3638854"/>
            <a:ext cx="0" cy="343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lokTextu 15"/>
          <p:cNvSpPr txBox="1"/>
          <p:nvPr/>
        </p:nvSpPr>
        <p:spPr>
          <a:xfrm>
            <a:off x="1475656" y="36425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va</a:t>
            </a:r>
            <a:endParaRPr lang="sk-SK" dirty="0"/>
          </a:p>
        </p:txBody>
      </p:sp>
      <p:sp>
        <p:nvSpPr>
          <p:cNvPr id="17" name="BlokTextu 16"/>
          <p:cNvSpPr txBox="1"/>
          <p:nvPr/>
        </p:nvSpPr>
        <p:spPr>
          <a:xfrm>
            <a:off x="2771800" y="24208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vh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4617207" y="2262576"/>
            <a:ext cx="197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19" name="BlokTextu 18"/>
          <p:cNvSpPr txBox="1"/>
          <p:nvPr/>
        </p:nvSpPr>
        <p:spPr>
          <a:xfrm>
            <a:off x="5473312" y="2267960"/>
            <a:ext cx="197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20" name="BlokTextu 19"/>
          <p:cNvSpPr txBox="1"/>
          <p:nvPr/>
        </p:nvSpPr>
        <p:spPr>
          <a:xfrm>
            <a:off x="6161908" y="2267960"/>
            <a:ext cx="197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21" name="BlokTextu 20"/>
          <p:cNvSpPr txBox="1"/>
          <p:nvPr/>
        </p:nvSpPr>
        <p:spPr>
          <a:xfrm>
            <a:off x="7048121" y="2267960"/>
            <a:ext cx="197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cxnSp>
        <p:nvCxnSpPr>
          <p:cNvPr id="23" name="Rovná spojnica 22"/>
          <p:cNvCxnSpPr>
            <a:endCxn id="18" idx="0"/>
          </p:cNvCxnSpPr>
          <p:nvPr/>
        </p:nvCxnSpPr>
        <p:spPr>
          <a:xfrm>
            <a:off x="4716016" y="1556792"/>
            <a:ext cx="0" cy="705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BlokTextu 23"/>
          <p:cNvSpPr txBox="1"/>
          <p:nvPr/>
        </p:nvSpPr>
        <p:spPr>
          <a:xfrm>
            <a:off x="4814825" y="1772816"/>
            <a:ext cx="59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va</a:t>
            </a:r>
            <a:endParaRPr lang="sk-SK" dirty="0"/>
          </a:p>
        </p:txBody>
      </p:sp>
      <p:sp>
        <p:nvSpPr>
          <p:cNvPr id="25" name="BlokTextu 24"/>
          <p:cNvSpPr txBox="1"/>
          <p:nvPr/>
        </p:nvSpPr>
        <p:spPr>
          <a:xfrm>
            <a:off x="7668344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vh</a:t>
            </a:r>
            <a:endParaRPr lang="sk-SK" dirty="0"/>
          </a:p>
        </p:txBody>
      </p:sp>
      <p:sp>
        <p:nvSpPr>
          <p:cNvPr id="26" name="BlokTextu 25"/>
          <p:cNvSpPr txBox="1"/>
          <p:nvPr/>
        </p:nvSpPr>
        <p:spPr>
          <a:xfrm>
            <a:off x="323528" y="472514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Obsah podstavy = </a:t>
            </a:r>
          </a:p>
          <a:p>
            <a:r>
              <a:rPr lang="sk-SK" dirty="0" smtClean="0"/>
              <a:t>Obsah kosoštvorca</a:t>
            </a:r>
            <a:endParaRPr lang="sk-SK" dirty="0"/>
          </a:p>
        </p:txBody>
      </p:sp>
      <p:sp>
        <p:nvSpPr>
          <p:cNvPr id="27" name="BlokTextu 26"/>
          <p:cNvSpPr txBox="1"/>
          <p:nvPr/>
        </p:nvSpPr>
        <p:spPr>
          <a:xfrm>
            <a:off x="323528" y="558924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Sp</a:t>
            </a:r>
            <a:r>
              <a:rPr lang="sk-SK" dirty="0" smtClean="0"/>
              <a:t> = a . </a:t>
            </a:r>
            <a:r>
              <a:rPr lang="sk-SK" dirty="0" err="1" smtClean="0"/>
              <a:t>va</a:t>
            </a:r>
            <a:endParaRPr lang="sk-SK" dirty="0"/>
          </a:p>
        </p:txBody>
      </p:sp>
      <p:sp>
        <p:nvSpPr>
          <p:cNvPr id="28" name="BlokTextu 27"/>
          <p:cNvSpPr txBox="1"/>
          <p:nvPr/>
        </p:nvSpPr>
        <p:spPr>
          <a:xfrm>
            <a:off x="2889768" y="4748626"/>
            <a:ext cx="1773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Obsah plášťa</a:t>
            </a:r>
            <a:endParaRPr lang="sk-SK" dirty="0"/>
          </a:p>
        </p:txBody>
      </p:sp>
      <p:sp>
        <p:nvSpPr>
          <p:cNvPr id="29" name="BlokTextu 28"/>
          <p:cNvSpPr txBox="1"/>
          <p:nvPr/>
        </p:nvSpPr>
        <p:spPr>
          <a:xfrm>
            <a:off x="3059832" y="5301208"/>
            <a:ext cx="1724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Q = o . </a:t>
            </a:r>
            <a:r>
              <a:rPr lang="sk-SK" dirty="0" err="1"/>
              <a:t>v</a:t>
            </a:r>
            <a:r>
              <a:rPr lang="sk-SK" dirty="0" err="1" smtClean="0"/>
              <a:t>h</a:t>
            </a:r>
            <a:r>
              <a:rPr lang="sk-SK" dirty="0" smtClean="0"/>
              <a:t>, kde</a:t>
            </a:r>
          </a:p>
          <a:p>
            <a:r>
              <a:rPr lang="sk-SK" dirty="0"/>
              <a:t>o</a:t>
            </a:r>
            <a:r>
              <a:rPr lang="sk-SK" dirty="0" smtClean="0"/>
              <a:t> = 4 . a</a:t>
            </a:r>
            <a:endParaRPr lang="sk-SK" dirty="0"/>
          </a:p>
        </p:txBody>
      </p:sp>
      <p:sp>
        <p:nvSpPr>
          <p:cNvPr id="30" name="BlokTextu 29"/>
          <p:cNvSpPr txBox="1"/>
          <p:nvPr/>
        </p:nvSpPr>
        <p:spPr>
          <a:xfrm>
            <a:off x="4898196" y="4748626"/>
            <a:ext cx="1855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Objem hranola</a:t>
            </a:r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>
            <a:off x="5178419" y="5298896"/>
            <a:ext cx="1367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 = </a:t>
            </a:r>
            <a:r>
              <a:rPr lang="sk-SK" dirty="0" err="1" smtClean="0"/>
              <a:t>Sp</a:t>
            </a:r>
            <a:r>
              <a:rPr lang="sk-SK" dirty="0" smtClean="0"/>
              <a:t> . </a:t>
            </a:r>
            <a:r>
              <a:rPr lang="sk-SK" dirty="0" err="1" smtClean="0"/>
              <a:t>vh</a:t>
            </a:r>
            <a:endParaRPr lang="sk-SK" dirty="0"/>
          </a:p>
        </p:txBody>
      </p:sp>
      <p:sp>
        <p:nvSpPr>
          <p:cNvPr id="32" name="BlokTextu 31"/>
          <p:cNvSpPr txBox="1"/>
          <p:nvPr/>
        </p:nvSpPr>
        <p:spPr>
          <a:xfrm>
            <a:off x="6849942" y="4678977"/>
            <a:ext cx="2420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Povrch hranola</a:t>
            </a:r>
            <a:endParaRPr lang="sk-SK" dirty="0"/>
          </a:p>
        </p:txBody>
      </p:sp>
      <p:sp>
        <p:nvSpPr>
          <p:cNvPr id="33" name="BlokTextu 32"/>
          <p:cNvSpPr txBox="1"/>
          <p:nvPr/>
        </p:nvSpPr>
        <p:spPr>
          <a:xfrm>
            <a:off x="7142306" y="5298896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S = 2 . </a:t>
            </a:r>
            <a:r>
              <a:rPr lang="sk-SK" dirty="0" err="1" smtClean="0"/>
              <a:t>Sp</a:t>
            </a:r>
            <a:r>
              <a:rPr lang="sk-SK" dirty="0" smtClean="0"/>
              <a:t> + Q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265175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27584" y="908720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DÚ, odvodiť vzorce v 3-bokom hranole s podstavou rôznostranného trojuholníka a v 4-bokom hranole s podstavou kosodĺžnika</a:t>
            </a:r>
          </a:p>
          <a:p>
            <a:r>
              <a:rPr lang="sk-SK" dirty="0" smtClean="0"/>
              <a:t>(Vyznačte si najskôr všetky dôležité údaje)</a:t>
            </a:r>
          </a:p>
          <a:p>
            <a:endParaRPr lang="sk-SK" dirty="0"/>
          </a:p>
        </p:txBody>
      </p:sp>
      <p:pic>
        <p:nvPicPr>
          <p:cNvPr id="3" name="Obrázok 2" descr="https://www.hackmath.net/img/80/hranol4sreg_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993801"/>
            <a:ext cx="2147927" cy="307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ázok 3" descr="VÃ½sledok vyhÄ¾adÃ¡vania obrÃ¡zkov pre dopyt trojboky hrano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420888"/>
            <a:ext cx="2160240" cy="2650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6836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</TotalTime>
  <Words>231</Words>
  <Application>Microsoft Office PowerPoint</Application>
  <PresentationFormat>Prezentácia na obrazovke (4:3)</PresentationFormat>
  <Paragraphs>75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Aerodynamika</vt:lpstr>
      <vt:lpstr>Hranoly odvodenie vzorcov na výpočet objemu a povrchu</vt:lpstr>
      <vt:lpstr>Snímka 2</vt:lpstr>
      <vt:lpstr>Snímka 3</vt:lpstr>
      <vt:lpstr>Snímka 4</vt:lpstr>
      <vt:lpstr>Snímka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Hranoly</dc:title>
  <dc:creator>petik79@gmail.com</dc:creator>
  <cp:lastModifiedBy>ProBook 4510s</cp:lastModifiedBy>
  <cp:revision>8</cp:revision>
  <dcterms:created xsi:type="dcterms:W3CDTF">2020-04-07T09:32:00Z</dcterms:created>
  <dcterms:modified xsi:type="dcterms:W3CDTF">2020-04-22T05:25:27Z</dcterms:modified>
</cp:coreProperties>
</file>