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B317A2F-E415-4546-9BF2-01F9AAE6274C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383269-6ED8-4931-ABBF-59AF113CB0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FEUDALIZMUS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2643182"/>
            <a:ext cx="4000528" cy="1078870"/>
          </a:xfrm>
        </p:spPr>
        <p:txBody>
          <a:bodyPr/>
          <a:lstStyle/>
          <a:p>
            <a:r>
              <a:rPr lang="sk-SK" b="1" dirty="0" smtClean="0"/>
              <a:t>Kráľ a jeho šľachtici</a:t>
            </a:r>
          </a:p>
          <a:p>
            <a:r>
              <a:rPr lang="sk-SK" b="1" dirty="0" smtClean="0"/>
              <a:t>Šľachtici a poddaní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6143636" y="607220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Mgr. Iveta </a:t>
            </a:r>
            <a:r>
              <a:rPr lang="sk-SK" b="1" dirty="0" err="1" smtClean="0"/>
              <a:t>Hampelová</a:t>
            </a:r>
            <a:endParaRPr lang="sk-SK" b="1" dirty="0"/>
          </a:p>
        </p:txBody>
      </p:sp>
      <p:pic>
        <p:nvPicPr>
          <p:cNvPr id="16386" name="Picture 2" descr="http://webmaths.files.wordpress.com/2012/11/king_01_cli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139" y="928670"/>
            <a:ext cx="3738861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85852" y="50004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KRÁĽ A JEHO ŠĽACHTICI</a:t>
            </a: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00100" y="1000108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neustále vojny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n</a:t>
            </a:r>
            <a:r>
              <a:rPr lang="sk-SK" dirty="0" smtClean="0"/>
              <a:t>ajvplyvnejšia časť kmeňa –</a:t>
            </a:r>
            <a:r>
              <a:rPr lang="sk-SK" b="1" dirty="0" smtClean="0">
                <a:solidFill>
                  <a:srgbClr val="FF0000"/>
                </a:solidFill>
              </a:rPr>
              <a:t>DRUŽINA KMEŇOVÝCH BOJOVNÍKOV</a:t>
            </a:r>
          </a:p>
          <a:p>
            <a:endParaRPr lang="sk-SK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/>
              <a:t>n</a:t>
            </a:r>
            <a:r>
              <a:rPr lang="sk-SK" dirty="0" smtClean="0"/>
              <a:t>ajudatnejší bojovníci – páni s rozhodujúcou mocou, tzv. KRÁLI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d</a:t>
            </a:r>
            <a:r>
              <a:rPr lang="sk-SK" dirty="0" smtClean="0"/>
              <a:t>obyté územie považoval „kráľ“ za svoj majetok – najväčší vlastník pôdy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d</a:t>
            </a:r>
            <a:r>
              <a:rPr lang="sk-SK" dirty="0" smtClean="0"/>
              <a:t>obyté územie spravoval  za odmenu člen bojovej družiny, vybral ho „kráľ“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t</a:t>
            </a:r>
            <a:r>
              <a:rPr lang="sk-SK" dirty="0" smtClean="0"/>
              <a:t>oto územie bolo bojovníkovi len prepožičané, tzv. </a:t>
            </a:r>
            <a:r>
              <a:rPr lang="sk-SK" b="1" dirty="0" smtClean="0">
                <a:solidFill>
                  <a:srgbClr val="FF0000"/>
                </a:solidFill>
              </a:rPr>
              <a:t>LÉNO</a:t>
            </a:r>
          </a:p>
          <a:p>
            <a:endParaRPr lang="sk-SK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rgbClr val="FF0000"/>
                </a:solidFill>
              </a:rPr>
              <a:t>LÉNO = latinsky FEUDUM                    FEUDALIZMUS</a:t>
            </a:r>
          </a:p>
          <a:p>
            <a:endParaRPr lang="sk-SK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„kráľ“ rozdával aj výsady        vznikali privilegované skupiny ľudí, </a:t>
            </a:r>
            <a:r>
              <a:rPr lang="sk-SK" b="1" dirty="0" smtClean="0">
                <a:solidFill>
                  <a:srgbClr val="FF0000"/>
                </a:solidFill>
              </a:rPr>
              <a:t>ŠĽACHTA</a:t>
            </a:r>
          </a:p>
          <a:p>
            <a:pPr>
              <a:buFont typeface="Arial" pitchFamily="34" charset="0"/>
              <a:buChar char="•"/>
            </a:pPr>
            <a:endParaRPr lang="sk-SK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/>
              <a:t>š</a:t>
            </a:r>
            <a:r>
              <a:rPr lang="sk-SK" dirty="0" smtClean="0"/>
              <a:t>ľachta sľúbila „kráľovi“ vernosť a vojenskú pomoc, 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š</a:t>
            </a:r>
            <a:r>
              <a:rPr lang="sk-SK" dirty="0" smtClean="0"/>
              <a:t>ľachta sa týmito sľubmi stala </a:t>
            </a:r>
            <a:r>
              <a:rPr lang="sk-SK" b="1" dirty="0" smtClean="0">
                <a:solidFill>
                  <a:srgbClr val="FF0000"/>
                </a:solidFill>
              </a:rPr>
              <a:t>VAZALMI KRÁĽA</a:t>
            </a:r>
          </a:p>
          <a:p>
            <a:pPr>
              <a:buFont typeface="Arial" pitchFamily="34" charset="0"/>
              <a:buChar char="•"/>
            </a:pP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4071934" y="442913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 flipV="1">
            <a:off x="3786182" y="5000636"/>
            <a:ext cx="347666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71538" y="357166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ŠĽACHTICI A PODDANÍ</a:t>
            </a: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00100" y="1000109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dobyté územie vrátane ľudí – majetok kráľa, príp. šľachtica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o</a:t>
            </a:r>
            <a:r>
              <a:rPr lang="sk-SK" dirty="0" smtClean="0"/>
              <a:t>byčajní ľudia strácali svoju osobnú slobodu – stali sa </a:t>
            </a:r>
            <a:r>
              <a:rPr lang="sk-SK" b="1" dirty="0" smtClean="0">
                <a:solidFill>
                  <a:srgbClr val="FF0000"/>
                </a:solidFill>
              </a:rPr>
              <a:t>PODDANÝMI</a:t>
            </a:r>
          </a:p>
          <a:p>
            <a:endParaRPr lang="sk-SK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k-SK" b="1" dirty="0">
                <a:solidFill>
                  <a:srgbClr val="002060"/>
                </a:solidFill>
              </a:rPr>
              <a:t>n</a:t>
            </a:r>
            <a:r>
              <a:rPr lang="sk-SK" b="1" dirty="0" smtClean="0">
                <a:solidFill>
                  <a:srgbClr val="002060"/>
                </a:solidFill>
              </a:rPr>
              <a:t>emohli sa voľne sťahovať</a:t>
            </a:r>
          </a:p>
          <a:p>
            <a:pPr>
              <a:buFont typeface="Wingdings" pitchFamily="2" charset="2"/>
              <a:buChar char="Ø"/>
            </a:pPr>
            <a:r>
              <a:rPr lang="sk-SK" b="1" dirty="0">
                <a:solidFill>
                  <a:srgbClr val="002060"/>
                </a:solidFill>
              </a:rPr>
              <a:t>m</a:t>
            </a:r>
            <a:r>
              <a:rPr lang="sk-SK" b="1" dirty="0" smtClean="0">
                <a:solidFill>
                  <a:srgbClr val="002060"/>
                </a:solidFill>
              </a:rPr>
              <a:t>useli pracovať a odvádzať dane, poplatky</a:t>
            </a:r>
          </a:p>
          <a:p>
            <a:pPr>
              <a:buFont typeface="Wingdings" pitchFamily="2" charset="2"/>
              <a:buChar char="Ø"/>
            </a:pPr>
            <a:r>
              <a:rPr lang="sk-SK" b="1" dirty="0">
                <a:solidFill>
                  <a:srgbClr val="002060"/>
                </a:solidFill>
              </a:rPr>
              <a:t>p</a:t>
            </a:r>
            <a:r>
              <a:rPr lang="sk-SK" b="1" dirty="0" smtClean="0">
                <a:solidFill>
                  <a:srgbClr val="002060"/>
                </a:solidFill>
              </a:rPr>
              <a:t>án im sľúbil ochranu pred nepriateľmi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85852" y="50004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SLOVNÍČEK</a:t>
            </a: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00100" y="1000109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FEUDUM </a:t>
            </a:r>
          </a:p>
          <a:p>
            <a:r>
              <a:rPr lang="sk-SK" dirty="0" smtClean="0"/>
              <a:t>– darovaná pôda, léno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ŠĽACHTIC </a:t>
            </a:r>
          </a:p>
          <a:p>
            <a:r>
              <a:rPr lang="sk-SK" dirty="0" smtClean="0"/>
              <a:t>– človek, ktorý mal v spoločnosti zvláštne výsady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VAZAL</a:t>
            </a:r>
            <a:r>
              <a:rPr lang="sk-SK" dirty="0" smtClean="0"/>
              <a:t> </a:t>
            </a:r>
          </a:p>
          <a:p>
            <a:r>
              <a:rPr lang="sk-SK" dirty="0" smtClean="0"/>
              <a:t>– </a:t>
            </a:r>
            <a:r>
              <a:rPr lang="sk-SK" dirty="0"/>
              <a:t>š</a:t>
            </a:r>
            <a:r>
              <a:rPr lang="sk-SK" dirty="0" smtClean="0"/>
              <a:t>ľachtic v službách kráľa (alebo iného väčšieho šľachtica)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PODDANÝ </a:t>
            </a:r>
          </a:p>
          <a:p>
            <a:r>
              <a:rPr lang="sk-SK" dirty="0" smtClean="0"/>
              <a:t>– človek, ktorý žil na majetku kráľa alebo šľachtica bez osobnej slobody</a:t>
            </a:r>
          </a:p>
          <a:p>
            <a:pPr>
              <a:buFont typeface="Arial" pitchFamily="34" charset="0"/>
              <a:buChar char="•"/>
            </a:pP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ebmaths.files.wordpress.com/2012/11/king_01_cli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1000132" cy="1356768"/>
          </a:xfrm>
          <a:prstGeom prst="rect">
            <a:avLst/>
          </a:prstGeom>
          <a:noFill/>
        </p:spPr>
      </p:pic>
      <p:pic>
        <p:nvPicPr>
          <p:cNvPr id="17412" name="Picture 4" descr="http://en.academic.ru/pictures/enwiki/80/Polish_magnates_1576-15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785794"/>
            <a:ext cx="2857520" cy="1793772"/>
          </a:xfrm>
          <a:prstGeom prst="rect">
            <a:avLst/>
          </a:prstGeom>
          <a:noFill/>
        </p:spPr>
      </p:pic>
      <p:pic>
        <p:nvPicPr>
          <p:cNvPr id="17414" name="Picture 6" descr="http://upload.wikimedia.org/wikipedia/commons/2/21/Polish_Knights_1447-14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571744"/>
            <a:ext cx="3071834" cy="2190591"/>
          </a:xfrm>
          <a:prstGeom prst="rect">
            <a:avLst/>
          </a:prstGeom>
          <a:noFill/>
        </p:spPr>
      </p:pic>
      <p:pic>
        <p:nvPicPr>
          <p:cNvPr id="17416" name="Picture 8" descr="http://www.ahistoryteacher.com/wq/middleages/images/ser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143380"/>
            <a:ext cx="2214578" cy="2169645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285852" y="178592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kráľ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215074" y="121442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š</a:t>
            </a:r>
            <a:r>
              <a:rPr lang="sk-SK" dirty="0" smtClean="0"/>
              <a:t>ľachta – vazali kráľa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000628" y="478632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n</a:t>
            </a:r>
            <a:r>
              <a:rPr lang="sk-SK" dirty="0" smtClean="0"/>
              <a:t>ižšia šľachta- rytieri</a:t>
            </a:r>
          </a:p>
          <a:p>
            <a:pPr algn="ctr"/>
            <a:r>
              <a:rPr lang="sk-SK" dirty="0" smtClean="0"/>
              <a:t>(vazali vyššej šľachty)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214678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poddaní</a:t>
            </a:r>
            <a:endParaRPr lang="sk-SK" dirty="0"/>
          </a:p>
        </p:txBody>
      </p:sp>
      <p:sp>
        <p:nvSpPr>
          <p:cNvPr id="11" name="Zahnutá šípka dolu 10"/>
          <p:cNvSpPr/>
          <p:nvPr/>
        </p:nvSpPr>
        <p:spPr>
          <a:xfrm>
            <a:off x="2500298" y="642918"/>
            <a:ext cx="1214446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2" name="Zahnutá šípka dolu 11"/>
          <p:cNvSpPr/>
          <p:nvPr/>
        </p:nvSpPr>
        <p:spPr>
          <a:xfrm rot="1954716">
            <a:off x="6416270" y="2139365"/>
            <a:ext cx="1214446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4" name="Zahnutá šípka dolu 13"/>
          <p:cNvSpPr/>
          <p:nvPr/>
        </p:nvSpPr>
        <p:spPr>
          <a:xfrm rot="20472207" flipH="1">
            <a:off x="3654905" y="3394518"/>
            <a:ext cx="1691317" cy="79535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85852" y="50004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POZNÁMKY DO ZOŠITA</a:t>
            </a: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00100" y="1000108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LÉNO = latinsky FEUDUM                    FEUDALIZMUS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neustále vojny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n</a:t>
            </a:r>
            <a:r>
              <a:rPr lang="sk-SK" dirty="0" smtClean="0"/>
              <a:t>ajvplyvnejšia časť kmeňa –</a:t>
            </a:r>
            <a:r>
              <a:rPr lang="sk-SK" b="1" dirty="0" smtClean="0">
                <a:solidFill>
                  <a:srgbClr val="FF0000"/>
                </a:solidFill>
              </a:rPr>
              <a:t>DRUŽINA KMEŇOVÝCH BOJOVNÍKOV</a:t>
            </a:r>
          </a:p>
          <a:p>
            <a:endParaRPr lang="sk-SK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/>
              <a:t>n</a:t>
            </a:r>
            <a:r>
              <a:rPr lang="sk-SK" dirty="0" smtClean="0"/>
              <a:t>ajudatnejší bojovník – KRÁĽ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v</a:t>
            </a:r>
            <a:r>
              <a:rPr lang="sk-SK" dirty="0" smtClean="0"/>
              <a:t>ýsady kráľa – ŠĽACHTA (</a:t>
            </a:r>
            <a:r>
              <a:rPr lang="sk-SK" b="1" dirty="0" smtClean="0">
                <a:solidFill>
                  <a:srgbClr val="FF0000"/>
                </a:solidFill>
              </a:rPr>
              <a:t>VAZALI KRÁĽA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           vyššia šľachta    nižšia šľachta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n</a:t>
            </a:r>
            <a:r>
              <a:rPr lang="sk-SK" dirty="0" smtClean="0"/>
              <a:t>ajnižšia vrstva </a:t>
            </a:r>
            <a:r>
              <a:rPr lang="sk-SK" dirty="0" smtClean="0">
                <a:solidFill>
                  <a:srgbClr val="FF0000"/>
                </a:solidFill>
              </a:rPr>
              <a:t>- </a:t>
            </a:r>
            <a:r>
              <a:rPr lang="sk-SK" b="1" dirty="0" smtClean="0">
                <a:solidFill>
                  <a:srgbClr val="FF0000"/>
                </a:solidFill>
              </a:rPr>
              <a:t>PODDANÍ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Šípka doprava 3"/>
          <p:cNvSpPr/>
          <p:nvPr/>
        </p:nvSpPr>
        <p:spPr>
          <a:xfrm>
            <a:off x="4143372" y="1142984"/>
            <a:ext cx="100013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ovacia šípka 6"/>
          <p:cNvCxnSpPr/>
          <p:nvPr/>
        </p:nvCxnSpPr>
        <p:spPr>
          <a:xfrm rot="10800000" flipV="1">
            <a:off x="2357422" y="3500438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>
            <a:off x="3571868" y="3500438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85852" y="50004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00100" y="100010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Spracoval:Mgr.Viliam</a:t>
            </a:r>
            <a:r>
              <a:rPr lang="sk-SK" b="1" dirty="0" smtClean="0"/>
              <a:t> </a:t>
            </a:r>
            <a:r>
              <a:rPr lang="sk-SK" b="1" dirty="0" err="1" smtClean="0"/>
              <a:t>Brandis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249</Words>
  <Application>Microsoft Office PowerPoint</Application>
  <PresentationFormat>Prezentácia na obrazovke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Slnovrat</vt:lpstr>
      <vt:lpstr>FEUDALIZMUS</vt:lpstr>
      <vt:lpstr>Snímka 2</vt:lpstr>
      <vt:lpstr>Snímka 3</vt:lpstr>
      <vt:lpstr>Snímka 4</vt:lpstr>
      <vt:lpstr>Snímka 5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FEUDALIZMUS</dc:title>
  <dc:creator>Hamivetka</dc:creator>
  <cp:lastModifiedBy>ntb</cp:lastModifiedBy>
  <cp:revision>11</cp:revision>
  <dcterms:created xsi:type="dcterms:W3CDTF">2013-04-07T10:57:19Z</dcterms:created>
  <dcterms:modified xsi:type="dcterms:W3CDTF">2020-04-24T05:17:21Z</dcterms:modified>
</cp:coreProperties>
</file>